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92" r:id="rId3"/>
    <p:sldId id="293" r:id="rId4"/>
    <p:sldId id="296" r:id="rId5"/>
    <p:sldId id="278" r:id="rId6"/>
    <p:sldId id="280" r:id="rId7"/>
    <p:sldId id="298" r:id="rId8"/>
    <p:sldId id="281" r:id="rId9"/>
    <p:sldId id="300" r:id="rId10"/>
    <p:sldId id="283" r:id="rId11"/>
    <p:sldId id="284" r:id="rId12"/>
    <p:sldId id="258" r:id="rId13"/>
    <p:sldId id="289" r:id="rId14"/>
  </p:sldIdLst>
  <p:sldSz cx="12192000" cy="6858000"/>
  <p:notesSz cx="7010400" cy="92964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7"/>
  </p:normalViewPr>
  <p:slideViewPr>
    <p:cSldViewPr snapToGrid="0">
      <p:cViewPr>
        <p:scale>
          <a:sx n="110" d="100"/>
          <a:sy n="110" d="100"/>
        </p:scale>
        <p:origin x="6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D8C9C56-BB31-4AC8-A869-A104CF011EC2}" type="datetimeFigureOut">
              <a:rPr lang="it-IT" smtClean="0"/>
              <a:t>25/10/23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F8C0F8E-F4EA-4BDF-A6F9-DBC5F4404E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179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C0F8E-F4EA-4BDF-A6F9-DBC5F4404E6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200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C0F8E-F4EA-4BDF-A6F9-DBC5F4404E6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616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04CECC-33E2-1A30-243A-0D6FD28854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290438C-1DB7-07CB-CBF2-E0A494A61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641091-BB37-16A5-0978-D66B0566B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956E-5C16-BA41-B3BB-A15929A26359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8909855-B496-9E82-E77F-078EAB117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CBEAD9-59F7-8DAF-7CDA-A735F8E7F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06729-5475-864A-94CC-1F30EB414F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90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91712C-5702-A35D-EF7F-EE1D4E8B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7473579-9D96-FEF2-BC81-42F49B3F0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E29ECD-4263-4A55-DC9C-7DD31861C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956E-5C16-BA41-B3BB-A15929A26359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722528-154B-637F-CC86-76F6AB15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CCD2182-92C6-89ED-F5D9-25B05539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06729-5475-864A-94CC-1F30EB414F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43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644E216-BD83-BAFB-B327-8BDF8F698B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564C3B6-B6B9-02D1-4980-696B7DFE3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187F96-7785-278C-56E8-E0C6AB093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956E-5C16-BA41-B3BB-A15929A26359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27912E-AADC-C486-F54B-D955C653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C54127-AABF-E918-0D3D-C15D3F0CB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06729-5475-864A-94CC-1F30EB414F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6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8662F-CAD3-CC4D-39C9-B72E0075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EED640-8976-FB08-E70F-9CC47A87F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2620CD-8066-0619-3B72-F67437A8E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956E-5C16-BA41-B3BB-A15929A26359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27A268-276D-C1BC-E275-FE349D0E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C9414F-E575-5D3C-B2B7-52B0B7C1F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06729-5475-864A-94CC-1F30EB414F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7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B4EB2-6ADB-E2E1-AB5F-A1F8CD0A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082F8A-C27A-4329-C736-4CF5DE9B2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A2DFF7-A6C8-8B9E-9B44-DC10501C3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956E-5C16-BA41-B3BB-A15929A26359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4604E7-898C-BCC1-A2E0-20A7E913B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F1E645-7A1F-F25B-9AB8-9F436CBBA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06729-5475-864A-94CC-1F30EB414F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63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1D41B4-C535-9659-491A-DB01EFB0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298C11-1FCB-ADD6-E1BF-44CAA2E09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933D4B9-E30E-3C1B-1C07-9BCCFC710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A55E756-FFB9-6F99-8D18-E98438BC5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956E-5C16-BA41-B3BB-A15929A26359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30C6B34-03A3-E320-F364-0103AC081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6D3394B-0F31-A53D-3716-9DA0B59A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06729-5475-864A-94CC-1F30EB414F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12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E8CAF9-9E57-244C-19D8-44D3744D1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4010C52-2AEF-F956-908D-4C26986B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5F9A3E-6C32-E77B-7855-50D6D48DF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AD828C4-6130-AB3F-F043-26E7B835F7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EA646BC-8561-A6AF-837B-E8051B3713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5745C8D-EADA-EC06-B655-06267BBF8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956E-5C16-BA41-B3BB-A15929A26359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3A6C780-A638-1004-3EF7-436C3C477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6EBE7AD-4C80-C917-6080-6D68B1FDC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06729-5475-864A-94CC-1F30EB414F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42A295-9C09-9406-6013-6BEF78B7E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41EFB54-EE75-0488-8846-6981608B4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956E-5C16-BA41-B3BB-A15929A26359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DFB515-8166-5527-7128-5EF6ECD0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4353750-694D-3C1D-4017-481F0A3FA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06729-5475-864A-94CC-1F30EB414F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68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142EBE9-7DC7-947F-2634-0C75266CA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956E-5C16-BA41-B3BB-A15929A26359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72A6C07-4EE0-EDAF-72CB-8348D174D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C042DD9-BDA1-A4D3-47FF-66A067D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06729-5475-864A-94CC-1F30EB414F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7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311A9A-7250-2E0F-76CE-A3A5D68DB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E113CC-CA16-53A9-3D76-DFD2F5725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8FBC5E-B9A1-400B-2391-75952B84D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FE79195-70A3-C65B-0CA0-C742B43C0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956E-5C16-BA41-B3BB-A15929A26359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C40909-D2F1-8F7D-4260-A4A23DB46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8DDAD82-BA42-4AAF-A888-33C30898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06729-5475-864A-94CC-1F30EB414F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49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932A4-908B-3E2A-A5D4-8C67C1E66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104DB08-D118-DACB-1448-82BFFB12BE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9211961-0A06-4B76-1918-0786DE509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80D9AC-7542-7889-955F-D4471328F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956E-5C16-BA41-B3BB-A15929A26359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714FF58-AF57-B0E5-81D8-E3759943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32825DA-61A4-03F1-FD80-A47F44CA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06729-5475-864A-94CC-1F30EB414F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21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3E539B6-076A-9115-31AB-5AA1E073B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03BA3F-0E5A-B75F-837C-477B400D9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CE98A4-6D88-11FD-5E45-38229012D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D956E-5C16-BA41-B3BB-A15929A26359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9D84A8-A8FC-C4B9-E171-66AE91B441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7201E3-6B58-7385-59AD-6E89DC020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06729-5475-864A-94CC-1F30EB414F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3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nvokit.cornell.edu/documentation/friends.html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English_Wikipedi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Slide Background">
            <a:extLst>
              <a:ext uri="{FF2B5EF4-FFF2-40B4-BE49-F238E27FC236}">
                <a16:creationId xmlns:a16="http://schemas.microsoft.com/office/drawing/2014/main" id="{B098FE6D-7262-4839-92B0-81ABB0881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riends Complete Series Online | Seasons 1-10 | TVNZ+">
            <a:extLst>
              <a:ext uri="{FF2B5EF4-FFF2-40B4-BE49-F238E27FC236}">
                <a16:creationId xmlns:a16="http://schemas.microsoft.com/office/drawing/2014/main" id="{C86549AA-B6A2-F660-9CA7-ECA2DF980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5135"/>
          <a:stretch/>
        </p:blipFill>
        <p:spPr bwMode="auto">
          <a:xfrm>
            <a:off x="20" y="10"/>
            <a:ext cx="12191979" cy="6857988"/>
          </a:xfrm>
          <a:prstGeom prst="rect">
            <a:avLst/>
          </a:prstGeom>
          <a:noFill/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36" name="Rectangle 103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486398"/>
            <a:ext cx="12192000" cy="1371599"/>
          </a:xfrm>
          <a:prstGeom prst="rect">
            <a:avLst/>
          </a:prstGeom>
          <a:ln>
            <a:noFill/>
          </a:ln>
          <a:effectLst>
            <a:outerShdw blurRad="190500" dist="38100" dir="162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075379-FE0C-F3BF-C426-FAC76D64A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111" y="5982016"/>
            <a:ext cx="7772903" cy="786763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3600" dirty="0"/>
              <a:t>Happy or not?</a:t>
            </a:r>
            <a:br>
              <a:rPr lang="en-US" sz="3600" dirty="0"/>
            </a:br>
            <a:r>
              <a:rPr lang="en-US" sz="2700" dirty="0"/>
              <a:t>Emotion Analysis of “Friends” based on Language Models</a:t>
            </a:r>
            <a:br>
              <a:rPr lang="it-IT" dirty="0"/>
            </a:br>
            <a:endParaRPr lang="en-US" sz="36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0F26E04-1DC9-F064-FD02-23F3DD76A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6462" y="5497463"/>
            <a:ext cx="4845538" cy="1371599"/>
          </a:xfrm>
        </p:spPr>
        <p:txBody>
          <a:bodyPr anchor="ctr">
            <a:normAutofit fontScale="92500" lnSpcReduction="20000"/>
          </a:bodyPr>
          <a:lstStyle/>
          <a:p>
            <a:pPr algn="r"/>
            <a:r>
              <a:rPr lang="en-US" sz="2000" dirty="0"/>
              <a:t>Sara  Paolini</a:t>
            </a:r>
          </a:p>
          <a:p>
            <a:pPr algn="r"/>
            <a:r>
              <a:rPr lang="en-US" sz="2000" dirty="0"/>
              <a:t>08400A</a:t>
            </a:r>
          </a:p>
          <a:p>
            <a:pPr algn="r"/>
            <a:r>
              <a:rPr lang="en-US" sz="2000" dirty="0"/>
              <a:t>Text Mining and Sentiment Analysis </a:t>
            </a:r>
          </a:p>
          <a:p>
            <a:pPr algn="r"/>
            <a:r>
              <a:rPr lang="en-US" sz="2000" dirty="0"/>
              <a:t>Course Project</a:t>
            </a:r>
          </a:p>
        </p:txBody>
      </p:sp>
    </p:spTree>
    <p:extLst>
      <p:ext uri="{BB962C8B-B14F-4D97-AF65-F5344CB8AC3E}">
        <p14:creationId xmlns:p14="http://schemas.microsoft.com/office/powerpoint/2010/main" val="1412492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98A317-F85A-3E01-6855-455987F0C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7" y="-10763"/>
            <a:ext cx="11807635" cy="1325563"/>
          </a:xfrm>
        </p:spPr>
        <p:txBody>
          <a:bodyPr>
            <a:normAutofit/>
          </a:bodyPr>
          <a:lstStyle/>
          <a:p>
            <a:br>
              <a:rPr lang="en-US" dirty="0"/>
            </a:br>
            <a:endParaRPr lang="en-US" sz="2100" dirty="0">
              <a:latin typeface="Al Tarikh" pitchFamily="2" charset="-78"/>
              <a:ea typeface="+mn-ea"/>
              <a:cs typeface="Al Tarikh" pitchFamily="2" charset="-78"/>
            </a:endParaRPr>
          </a:p>
        </p:txBody>
      </p:sp>
      <p:pic>
        <p:nvPicPr>
          <p:cNvPr id="4" name="Immagine 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7DE5448F-9073-1024-4E81-CEE0D10F27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06" y="1529866"/>
            <a:ext cx="3429521" cy="2019683"/>
          </a:xfrm>
          <a:prstGeom prst="rect">
            <a:avLst/>
          </a:prstGeom>
        </p:spPr>
      </p:pic>
      <p:pic>
        <p:nvPicPr>
          <p:cNvPr id="5" name="Segnaposto contenuto 4" descr="Immagine che contiene schermata, testo, linea, diagramma&#10;&#10;Descrizione generata automaticamente">
            <a:extLst>
              <a:ext uri="{FF2B5EF4-FFF2-40B4-BE49-F238E27FC236}">
                <a16:creationId xmlns:a16="http://schemas.microsoft.com/office/drawing/2014/main" id="{0BA369BC-65FA-589C-0462-8CC1BDED5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66" y="3472287"/>
            <a:ext cx="3476561" cy="2041555"/>
          </a:xfrm>
          <a:prstGeom prst="rect">
            <a:avLst/>
          </a:prstGeom>
        </p:spPr>
      </p:pic>
      <p:pic>
        <p:nvPicPr>
          <p:cNvPr id="6" name="Immagine 5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9D360019-4E12-7794-3736-662CFFD20A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09" y="1545884"/>
            <a:ext cx="3383381" cy="1985497"/>
          </a:xfrm>
          <a:prstGeom prst="rect">
            <a:avLst/>
          </a:prstGeom>
        </p:spPr>
      </p:pic>
      <p:pic>
        <p:nvPicPr>
          <p:cNvPr id="7" name="Immagine 6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33BE740F-CB83-B4AF-8B44-B85B4746EB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414" y="3521550"/>
            <a:ext cx="3419554" cy="2002254"/>
          </a:xfrm>
          <a:prstGeom prst="rect">
            <a:avLst/>
          </a:prstGeom>
        </p:spPr>
      </p:pic>
      <p:pic>
        <p:nvPicPr>
          <p:cNvPr id="8" name="Immagine 7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D8C4D006-4059-6AA9-EA0C-4133B4BB53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90" y="1567012"/>
            <a:ext cx="3347971" cy="19782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2506B2-04DF-4B99-8649-E02CD095B4EB}"/>
              </a:ext>
            </a:extLst>
          </p:cNvPr>
          <p:cNvSpPr/>
          <p:nvPr/>
        </p:nvSpPr>
        <p:spPr>
          <a:xfrm>
            <a:off x="240093" y="2058395"/>
            <a:ext cx="185789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latin typeface="Al Tarikh" pitchFamily="2" charset="-78"/>
                <a:cs typeface="Al Tarikh" pitchFamily="2" charset="-78"/>
              </a:rPr>
              <a:t>Ross’ Presence:</a:t>
            </a:r>
          </a:p>
          <a:p>
            <a:r>
              <a:rPr lang="en-US" sz="1900" dirty="0">
                <a:latin typeface="Al Tarikh" pitchFamily="2" charset="-78"/>
                <a:cs typeface="Al Tarikh" pitchFamily="2" charset="-78"/>
              </a:rPr>
              <a:t>Effects on Rachel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1623AD-3663-4506-B037-BFE90B16E10D}"/>
              </a:ext>
            </a:extLst>
          </p:cNvPr>
          <p:cNvSpPr/>
          <p:nvPr/>
        </p:nvSpPr>
        <p:spPr>
          <a:xfrm>
            <a:off x="240093" y="3770184"/>
            <a:ext cx="185789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latin typeface="Al Tarikh" pitchFamily="2" charset="-78"/>
                <a:cs typeface="Al Tarikh" pitchFamily="2" charset="-78"/>
              </a:rPr>
              <a:t>Rachel’s Presence:</a:t>
            </a:r>
          </a:p>
          <a:p>
            <a:r>
              <a:rPr lang="en-US" sz="1900" dirty="0">
                <a:latin typeface="Al Tarikh" pitchFamily="2" charset="-78"/>
                <a:cs typeface="Al Tarikh" pitchFamily="2" charset="-78"/>
              </a:rPr>
              <a:t>Effects on Ross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91B71B-9E27-4BBB-A32A-35AF6F370C87}"/>
              </a:ext>
            </a:extLst>
          </p:cNvPr>
          <p:cNvSpPr/>
          <p:nvPr/>
        </p:nvSpPr>
        <p:spPr>
          <a:xfrm>
            <a:off x="171512" y="608698"/>
            <a:ext cx="1200271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900" dirty="0">
                <a:latin typeface="Al Tarikh" pitchFamily="2" charset="-78"/>
                <a:cs typeface="Al Tarikh" pitchFamily="2" charset="-78"/>
              </a:rPr>
              <a:t>Overall percentage of each emotion i) in  all scenes in which Rachel (resp. Ross) was present but Ross (resp. Rachel) was not; ii) in  all the scenes in which they were both present </a:t>
            </a:r>
            <a:r>
              <a:rPr lang="it-IT" i="1" dirty="0"/>
              <a:t>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D89B3B-120F-44B5-B0CB-76B3B948FF13}"/>
              </a:ext>
            </a:extLst>
          </p:cNvPr>
          <p:cNvSpPr/>
          <p:nvPr/>
        </p:nvSpPr>
        <p:spPr>
          <a:xfrm>
            <a:off x="173162" y="5686470"/>
            <a:ext cx="7753209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900" b="1" dirty="0">
                <a:latin typeface="Al Tarikh" pitchFamily="2" charset="-78"/>
                <a:cs typeface="Al Tarikh" pitchFamily="2" charset="-78"/>
              </a:rPr>
              <a:t>True label: </a:t>
            </a:r>
            <a:r>
              <a:rPr lang="it-IT" sz="1900" dirty="0">
                <a:latin typeface="Al Tarikh" pitchFamily="2" charset="-78"/>
                <a:cs typeface="Al Tarikh" pitchFamily="2" charset="-78"/>
              </a:rPr>
              <a:t>both Rachel and Ross </a:t>
            </a:r>
            <a:r>
              <a:rPr lang="it-IT" sz="1900" b="1" dirty="0" err="1">
                <a:latin typeface="Al Tarikh" pitchFamily="2" charset="-78"/>
                <a:cs typeface="Al Tarikh" pitchFamily="2" charset="-78"/>
              </a:rPr>
              <a:t>less</a:t>
            </a:r>
            <a:r>
              <a:rPr lang="it-IT" sz="1900" b="1" dirty="0">
                <a:latin typeface="Al Tarikh" pitchFamily="2" charset="-78"/>
                <a:cs typeface="Al Tarikh" pitchFamily="2" charset="-78"/>
              </a:rPr>
              <a:t> </a:t>
            </a:r>
            <a:r>
              <a:rPr lang="it-IT" sz="1900" b="1" dirty="0" err="1">
                <a:latin typeface="Al Tarikh" pitchFamily="2" charset="-78"/>
                <a:cs typeface="Al Tarikh" pitchFamily="2" charset="-78"/>
              </a:rPr>
              <a:t>angry</a:t>
            </a:r>
            <a:r>
              <a:rPr lang="it-IT" sz="1900" b="1" dirty="0">
                <a:latin typeface="Al Tarikh" pitchFamily="2" charset="-78"/>
                <a:cs typeface="Al Tarikh" pitchFamily="2" charset="-78"/>
              </a:rPr>
              <a:t> </a:t>
            </a:r>
            <a:r>
              <a:rPr lang="it-IT" sz="1900" dirty="0" err="1">
                <a:latin typeface="Al Tarikh" pitchFamily="2" charset="-78"/>
                <a:cs typeface="Al Tarikh" pitchFamily="2" charset="-78"/>
              </a:rPr>
              <a:t>when</a:t>
            </a:r>
            <a:r>
              <a:rPr lang="it-IT" sz="1900" dirty="0">
                <a:latin typeface="Al Tarikh" pitchFamily="2" charset="-78"/>
                <a:cs typeface="Al Tarikh" pitchFamily="2" charset="-78"/>
              </a:rPr>
              <a:t> the </a:t>
            </a:r>
            <a:r>
              <a:rPr lang="it-IT" sz="1900" dirty="0" err="1">
                <a:latin typeface="Al Tarikh" pitchFamily="2" charset="-78"/>
                <a:cs typeface="Al Tarikh" pitchFamily="2" charset="-78"/>
              </a:rPr>
              <a:t>other</a:t>
            </a:r>
            <a:r>
              <a:rPr lang="it-IT" sz="1900" dirty="0">
                <a:latin typeface="Al Tarikh" pitchFamily="2" charset="-78"/>
                <a:cs typeface="Al Tarikh" pitchFamily="2" charset="-78"/>
              </a:rPr>
              <a:t> </a:t>
            </a:r>
            <a:r>
              <a:rPr lang="it-IT" sz="1900" dirty="0" err="1">
                <a:latin typeface="Al Tarikh" pitchFamily="2" charset="-78"/>
                <a:cs typeface="Al Tarikh" pitchFamily="2" charset="-78"/>
              </a:rPr>
              <a:t>is</a:t>
            </a:r>
            <a:r>
              <a:rPr lang="it-IT" sz="1900" dirty="0">
                <a:latin typeface="Al Tarikh" pitchFamily="2" charset="-78"/>
                <a:cs typeface="Al Tarikh" pitchFamily="2" charset="-78"/>
              </a:rPr>
              <a:t> not present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3E21FC-4956-4065-B140-C16354419288}"/>
              </a:ext>
            </a:extLst>
          </p:cNvPr>
          <p:cNvSpPr/>
          <p:nvPr/>
        </p:nvSpPr>
        <p:spPr>
          <a:xfrm>
            <a:off x="173162" y="6070868"/>
            <a:ext cx="11648951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900" b="1" dirty="0" err="1">
                <a:latin typeface="Al Tarikh" pitchFamily="2" charset="-78"/>
                <a:cs typeface="Al Tarikh" pitchFamily="2" charset="-78"/>
              </a:rPr>
              <a:t>DistillBERT</a:t>
            </a:r>
            <a:r>
              <a:rPr lang="it-IT" sz="1900" b="1" dirty="0">
                <a:latin typeface="Al Tarikh" pitchFamily="2" charset="-78"/>
                <a:cs typeface="Al Tarikh" pitchFamily="2" charset="-78"/>
              </a:rPr>
              <a:t>:</a:t>
            </a:r>
            <a:r>
              <a:rPr lang="it-IT" dirty="0"/>
              <a:t>  </a:t>
            </a:r>
            <a:r>
              <a:rPr lang="it-IT" sz="1900" dirty="0">
                <a:latin typeface="Al Tarikh" pitchFamily="2" charset="-78"/>
                <a:cs typeface="Al Tarikh" pitchFamily="2" charset="-78"/>
              </a:rPr>
              <a:t>Rachel </a:t>
            </a:r>
            <a:r>
              <a:rPr lang="it-IT" sz="1900" b="1" dirty="0">
                <a:latin typeface="Al Tarikh" pitchFamily="2" charset="-78"/>
                <a:cs typeface="Al Tarikh" pitchFamily="2" charset="-78"/>
              </a:rPr>
              <a:t>more angry </a:t>
            </a:r>
            <a:r>
              <a:rPr lang="it-IT" sz="1900" dirty="0">
                <a:latin typeface="Al Tarikh" pitchFamily="2" charset="-78"/>
                <a:cs typeface="Al Tarikh" pitchFamily="2" charset="-78"/>
              </a:rPr>
              <a:t>without Ross, Ross </a:t>
            </a:r>
            <a:r>
              <a:rPr lang="it-IT" sz="1900" b="1" dirty="0">
                <a:latin typeface="Al Tarikh" pitchFamily="2" charset="-78"/>
                <a:cs typeface="Al Tarikh" pitchFamily="2" charset="-78"/>
              </a:rPr>
              <a:t>less angry </a:t>
            </a:r>
            <a:r>
              <a:rPr lang="it-IT" sz="1900" dirty="0">
                <a:latin typeface="Al Tarikh" pitchFamily="2" charset="-78"/>
                <a:cs typeface="Al Tarikh" pitchFamily="2" charset="-78"/>
              </a:rPr>
              <a:t>without Rachel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7B5D31-181B-4109-BF7C-45EDF2993F79}"/>
              </a:ext>
            </a:extLst>
          </p:cNvPr>
          <p:cNvSpPr/>
          <p:nvPr/>
        </p:nvSpPr>
        <p:spPr>
          <a:xfrm>
            <a:off x="173162" y="6411626"/>
            <a:ext cx="1091488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900" b="1" dirty="0">
                <a:latin typeface="Al Tarikh" pitchFamily="2" charset="-78"/>
                <a:cs typeface="Al Tarikh" pitchFamily="2" charset="-78"/>
              </a:rPr>
              <a:t>DistillRoBERTa: </a:t>
            </a:r>
            <a:r>
              <a:rPr lang="it-IT" sz="1900" dirty="0">
                <a:latin typeface="Al Tarikh" pitchFamily="2" charset="-78"/>
                <a:cs typeface="Al Tarikh" pitchFamily="2" charset="-78"/>
              </a:rPr>
              <a:t>Rachel</a:t>
            </a:r>
            <a:r>
              <a:rPr lang="it-IT" dirty="0"/>
              <a:t> </a:t>
            </a:r>
            <a:r>
              <a:rPr lang="it-IT" sz="1900" b="1" dirty="0">
                <a:latin typeface="Al Tarikh" pitchFamily="2" charset="-78"/>
                <a:cs typeface="Al Tarikh" pitchFamily="2" charset="-78"/>
              </a:rPr>
              <a:t>less angry </a:t>
            </a:r>
            <a:r>
              <a:rPr lang="it-IT" sz="1900" dirty="0">
                <a:latin typeface="Al Tarikh" pitchFamily="2" charset="-78"/>
                <a:cs typeface="Al Tarikh" pitchFamily="2" charset="-78"/>
              </a:rPr>
              <a:t>without Ross, Ross</a:t>
            </a:r>
            <a:r>
              <a:rPr lang="it-IT" dirty="0"/>
              <a:t> </a:t>
            </a:r>
            <a:r>
              <a:rPr lang="it-IT" sz="1900" b="1" dirty="0">
                <a:latin typeface="Al Tarikh" pitchFamily="2" charset="-78"/>
                <a:cs typeface="Al Tarikh" pitchFamily="2" charset="-78"/>
              </a:rPr>
              <a:t>more angry </a:t>
            </a:r>
            <a:r>
              <a:rPr lang="it-IT" sz="1900" dirty="0">
                <a:latin typeface="Al Tarikh" pitchFamily="2" charset="-78"/>
                <a:cs typeface="Al Tarikh" pitchFamily="2" charset="-78"/>
              </a:rPr>
              <a:t>without Rachel</a:t>
            </a:r>
          </a:p>
        </p:txBody>
      </p:sp>
      <p:pic>
        <p:nvPicPr>
          <p:cNvPr id="3" name="Segnaposto contenuto 4" descr="Immagine che contiene Viso umano, persona, vestiti, sorriso&#10;&#10;Descrizione generata automaticamente">
            <a:extLst>
              <a:ext uri="{FF2B5EF4-FFF2-40B4-BE49-F238E27FC236}">
                <a16:creationId xmlns:a16="http://schemas.microsoft.com/office/drawing/2014/main" id="{6399962C-4206-D2CF-C5BA-707902DC18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372" r="23984" b="1"/>
          <a:stretch/>
        </p:blipFill>
        <p:spPr>
          <a:xfrm>
            <a:off x="10435210" y="5154256"/>
            <a:ext cx="1769938" cy="1703744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001878-CD73-4085-2E18-ED6A72B16136}"/>
              </a:ext>
            </a:extLst>
          </p:cNvPr>
          <p:cNvSpPr txBox="1">
            <a:spLocks/>
          </p:cNvSpPr>
          <p:nvPr/>
        </p:nvSpPr>
        <p:spPr>
          <a:xfrm>
            <a:off x="764779" y="-337689"/>
            <a:ext cx="10515600" cy="1537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dirty="0"/>
            </a:br>
            <a:r>
              <a:rPr lang="en-US" sz="5300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3. </a:t>
            </a:r>
            <a:r>
              <a:rPr lang="it-IT" sz="5900" b="1" dirty="0" err="1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Emotional</a:t>
            </a:r>
            <a:r>
              <a:rPr lang="it-IT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 </a:t>
            </a:r>
            <a:r>
              <a:rPr lang="it-IT" sz="5900" b="1" dirty="0" err="1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influence</a:t>
            </a:r>
            <a:r>
              <a:rPr lang="it-IT" sz="5900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 </a:t>
            </a:r>
            <a:br>
              <a:rPr lang="en-US" sz="5900" dirty="0"/>
            </a:br>
            <a:br>
              <a:rPr lang="en-US" sz="3100" dirty="0">
                <a:latin typeface="Al Tarikh" pitchFamily="2" charset="-78"/>
                <a:ea typeface="+mn-ea"/>
                <a:cs typeface="Al Tarikh" pitchFamily="2" charset="-78"/>
              </a:rPr>
            </a:br>
            <a:endParaRPr lang="it-IT" sz="3100" dirty="0">
              <a:latin typeface="Al Tarikh" pitchFamily="2" charset="-78"/>
              <a:ea typeface="+mn-ea"/>
              <a:cs typeface="Al Tarikh" pitchFamily="2" charset="-78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F9B824B-3902-53FC-710F-1E3A2D5A9ED3}"/>
              </a:ext>
            </a:extLst>
          </p:cNvPr>
          <p:cNvSpPr txBox="1"/>
          <p:nvPr/>
        </p:nvSpPr>
        <p:spPr>
          <a:xfrm>
            <a:off x="3337024" y="1232450"/>
            <a:ext cx="15090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itannic Bold" panose="020B0903060703020204" pitchFamily="34" charset="77"/>
                <a:ea typeface="+mj-ea"/>
                <a:cs typeface="+mj-cs"/>
              </a:rPr>
              <a:t>True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  <a:ea typeface="+mj-ea"/>
                <a:cs typeface="+mj-cs"/>
              </a:rPr>
              <a:t> </a:t>
            </a:r>
            <a:r>
              <a:rPr lang="en-US" b="1" dirty="0">
                <a:latin typeface="Britannic Bold" panose="020B0903060703020204" pitchFamily="34" charset="77"/>
                <a:ea typeface="+mj-ea"/>
                <a:cs typeface="+mj-cs"/>
              </a:rPr>
              <a:t>Label</a:t>
            </a: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CB62CE63-52C7-F3DB-CEFF-B63B022C9610}"/>
              </a:ext>
            </a:extLst>
          </p:cNvPr>
          <p:cNvSpPr txBox="1"/>
          <p:nvPr/>
        </p:nvSpPr>
        <p:spPr>
          <a:xfrm>
            <a:off x="9705216" y="1199827"/>
            <a:ext cx="19617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Britannic Bold" panose="020B0903060703020204" pitchFamily="34" charset="77"/>
                <a:ea typeface="+mj-ea"/>
                <a:cs typeface="+mj-cs"/>
              </a:rPr>
              <a:t>DistilRoBERTa</a:t>
            </a:r>
            <a:endParaRPr lang="it-IT" sz="2800" b="1" dirty="0">
              <a:latin typeface="Britannic Bold" panose="020B0903060703020204" pitchFamily="34" charset="77"/>
              <a:ea typeface="+mj-ea"/>
              <a:cs typeface="+mj-cs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C0B3CCB6-3649-FB51-CDEE-0D881ABBF8A7}"/>
              </a:ext>
            </a:extLst>
          </p:cNvPr>
          <p:cNvSpPr txBox="1"/>
          <p:nvPr/>
        </p:nvSpPr>
        <p:spPr>
          <a:xfrm>
            <a:off x="6624878" y="1190709"/>
            <a:ext cx="13014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Britannic Bold" panose="020B0903060703020204" pitchFamily="34" charset="77"/>
                <a:ea typeface="+mj-ea"/>
                <a:cs typeface="+mj-cs"/>
              </a:rPr>
              <a:t>DistilBERT</a:t>
            </a:r>
            <a:endParaRPr lang="it-IT" b="1" dirty="0">
              <a:latin typeface="Britannic Bold" panose="020B0903060703020204" pitchFamily="34" charset="77"/>
              <a:ea typeface="+mj-ea"/>
              <a:cs typeface="+mj-cs"/>
            </a:endParaRPr>
          </a:p>
        </p:txBody>
      </p:sp>
      <p:pic>
        <p:nvPicPr>
          <p:cNvPr id="25" name="Immagine 24" descr="Immagine che contiene schermata, testo, linea, Diagramma&#10;&#10;Descrizione generata automaticamente">
            <a:extLst>
              <a:ext uri="{FF2B5EF4-FFF2-40B4-BE49-F238E27FC236}">
                <a16:creationId xmlns:a16="http://schemas.microsoft.com/office/drawing/2014/main" id="{2771C960-B95D-65F1-2995-8AF4B559C0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550" y="3493282"/>
            <a:ext cx="3416658" cy="201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33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AA2B9155-690A-5255-C6C7-8929EB3CA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984" y="1074331"/>
            <a:ext cx="4920067" cy="3694623"/>
          </a:xfrm>
        </p:spPr>
      </p:pic>
      <p:pic>
        <p:nvPicPr>
          <p:cNvPr id="7" name="Immagine 6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6EED839C-44B8-72B8-ACA9-1ED189AA4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384" y="1074331"/>
            <a:ext cx="4947182" cy="367844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F7C6DED-13BE-419C-9ADE-05A6CCCDB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15" y="-33112"/>
            <a:ext cx="11704320" cy="723718"/>
          </a:xfrm>
        </p:spPr>
        <p:txBody>
          <a:bodyPr>
            <a:normAutofit/>
          </a:bodyPr>
          <a:lstStyle/>
          <a:p>
            <a:pPr algn="ctr"/>
            <a:r>
              <a:rPr lang="it-IT" sz="4400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4. Models Performance</a:t>
            </a:r>
            <a:endParaRPr lang="it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1CF3E-AD63-4405-BA99-0145E6872550}"/>
              </a:ext>
            </a:extLst>
          </p:cNvPr>
          <p:cNvSpPr/>
          <p:nvPr/>
        </p:nvSpPr>
        <p:spPr>
          <a:xfrm>
            <a:off x="1591743" y="602297"/>
            <a:ext cx="923245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latin typeface="Al Tarikh" pitchFamily="2" charset="-78"/>
                <a:cs typeface="Al Tarikh" pitchFamily="2" charset="-78"/>
              </a:rPr>
              <a:t>Models’ capability of emotional classification </a:t>
            </a:r>
            <a:r>
              <a:rPr lang="en-US" sz="1900" dirty="0" err="1">
                <a:latin typeface="Al Tarikh" pitchFamily="2" charset="-78"/>
                <a:cs typeface="Al Tarikh" pitchFamily="2" charset="-78"/>
              </a:rPr>
              <a:t>w.r.t.</a:t>
            </a:r>
            <a:r>
              <a:rPr lang="en-US" sz="1900" dirty="0">
                <a:latin typeface="Al Tarikh" pitchFamily="2" charset="-78"/>
                <a:cs typeface="Al Tarikh" pitchFamily="2" charset="-78"/>
              </a:rPr>
              <a:t> the actual labels in </a:t>
            </a:r>
            <a:r>
              <a:rPr lang="en-US" dirty="0"/>
              <a:t>the source dataset</a:t>
            </a:r>
          </a:p>
        </p:txBody>
      </p:sp>
      <p:pic>
        <p:nvPicPr>
          <p:cNvPr id="35" name="Immagine 34" descr="Immagine che contiene testo, schermata, menu, Carattere&#10;&#10;Descrizione generata automaticamente">
            <a:extLst>
              <a:ext uri="{FF2B5EF4-FFF2-40B4-BE49-F238E27FC236}">
                <a16:creationId xmlns:a16="http://schemas.microsoft.com/office/drawing/2014/main" id="{DBC1DC8E-8856-EA12-E0B3-CB0A0DEFC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391" y="4818556"/>
            <a:ext cx="3633660" cy="1990097"/>
          </a:xfrm>
          <a:prstGeom prst="rect">
            <a:avLst/>
          </a:prstGeom>
        </p:spPr>
      </p:pic>
      <p:pic>
        <p:nvPicPr>
          <p:cNvPr id="39" name="Immagine 38" descr="Immagine che contiene testo, schermata, menu, Carattere&#10;&#10;Descrizione generata automaticamente">
            <a:extLst>
              <a:ext uri="{FF2B5EF4-FFF2-40B4-BE49-F238E27FC236}">
                <a16:creationId xmlns:a16="http://schemas.microsoft.com/office/drawing/2014/main" id="{609C22A4-BFE0-5518-C9F8-4AB8F03FC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699" y="4788620"/>
            <a:ext cx="3602076" cy="1990097"/>
          </a:xfrm>
          <a:prstGeom prst="rect">
            <a:avLst/>
          </a:prstGeom>
        </p:spPr>
      </p:pic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B8B648B-1DC7-186D-5929-B85AA9BB33C6}"/>
              </a:ext>
            </a:extLst>
          </p:cNvPr>
          <p:cNvSpPr txBox="1"/>
          <p:nvPr/>
        </p:nvSpPr>
        <p:spPr>
          <a:xfrm>
            <a:off x="667611" y="5043223"/>
            <a:ext cx="154952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00" dirty="0" err="1">
                <a:latin typeface="Al Tarikh" pitchFamily="2" charset="-78"/>
                <a:cs typeface="Al Tarikh" pitchFamily="2" charset="-78"/>
              </a:rPr>
              <a:t>accuracy</a:t>
            </a:r>
            <a:r>
              <a:rPr lang="it-IT" sz="1900" dirty="0">
                <a:latin typeface="Al Tarikh" pitchFamily="2" charset="-78"/>
                <a:cs typeface="Al Tarikh" pitchFamily="2" charset="-78"/>
              </a:rPr>
              <a:t> 22%</a:t>
            </a:r>
            <a:endParaRPr lang="en-US" sz="1900" dirty="0">
              <a:latin typeface="Al Tarikh" pitchFamily="2" charset="-78"/>
              <a:cs typeface="Al Tarikh" pitchFamily="2" charset="-78"/>
            </a:endParaRP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E698A8F4-588E-C0C2-7C10-253B88D280DD}"/>
              </a:ext>
            </a:extLst>
          </p:cNvPr>
          <p:cNvSpPr txBox="1"/>
          <p:nvPr/>
        </p:nvSpPr>
        <p:spPr>
          <a:xfrm>
            <a:off x="10256079" y="5043223"/>
            <a:ext cx="113622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00" dirty="0" err="1">
                <a:latin typeface="Al Tarikh" pitchFamily="2" charset="-78"/>
                <a:cs typeface="Al Tarikh" pitchFamily="2" charset="-78"/>
              </a:rPr>
              <a:t>accuracy</a:t>
            </a:r>
            <a:r>
              <a:rPr lang="it-IT" sz="1900" dirty="0">
                <a:latin typeface="Al Tarikh" pitchFamily="2" charset="-78"/>
                <a:cs typeface="Al Tarikh" pitchFamily="2" charset="-78"/>
              </a:rPr>
              <a:t> 28%</a:t>
            </a:r>
            <a:endParaRPr lang="en-US" sz="1900" dirty="0">
              <a:latin typeface="Al Tarikh" pitchFamily="2" charset="-78"/>
              <a:cs typeface="Al Tarik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14154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F46E74-A8D5-8A98-265C-D992939F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85" y="1207586"/>
            <a:ext cx="11698224" cy="5193214"/>
          </a:xfrm>
        </p:spPr>
        <p:txBody>
          <a:bodyPr>
            <a:normAutofit/>
          </a:bodyPr>
          <a:lstStyle/>
          <a:p>
            <a:r>
              <a:rPr lang="en-US" sz="1900" dirty="0">
                <a:latin typeface="Al Tarikh" pitchFamily="2" charset="-78"/>
                <a:cs typeface="Al Tarikh" pitchFamily="2" charset="-78"/>
              </a:rPr>
              <a:t>Project goal: Emotion detection in “Friends” sit com transcripts using two LMs: </a:t>
            </a:r>
            <a:r>
              <a:rPr lang="en-US" sz="1900" dirty="0" err="1">
                <a:latin typeface="Al Tarikh" pitchFamily="2" charset="-78"/>
                <a:cs typeface="Al Tarikh" pitchFamily="2" charset="-78"/>
              </a:rPr>
              <a:t>DistilBERT</a:t>
            </a:r>
            <a:r>
              <a:rPr lang="en-US" sz="1900" dirty="0">
                <a:latin typeface="Al Tarikh" pitchFamily="2" charset="-78"/>
                <a:cs typeface="Al Tarikh" pitchFamily="2" charset="-78"/>
              </a:rPr>
              <a:t>-base-uncased and Emotion English </a:t>
            </a:r>
            <a:r>
              <a:rPr lang="en-US" sz="1900" dirty="0" err="1">
                <a:latin typeface="Al Tarikh" pitchFamily="2" charset="-78"/>
                <a:cs typeface="Al Tarikh" pitchFamily="2" charset="-78"/>
              </a:rPr>
              <a:t>DistilRoBERTa</a:t>
            </a:r>
            <a:r>
              <a:rPr lang="en-US" sz="1900" dirty="0">
                <a:latin typeface="Al Tarikh" pitchFamily="2" charset="-78"/>
                <a:cs typeface="Al Tarikh" pitchFamily="2" charset="-78"/>
              </a:rPr>
              <a:t>-base</a:t>
            </a:r>
          </a:p>
          <a:p>
            <a:pPr lvl="1"/>
            <a:r>
              <a:rPr lang="en-US" sz="1900" dirty="0">
                <a:latin typeface="Al Tarikh" pitchFamily="2" charset="-78"/>
                <a:cs typeface="Al Tarikh" pitchFamily="2" charset="-78"/>
              </a:rPr>
              <a:t>Comparison of the two LMs against each other and in comparison to a baseline (the emotion-labelled source dataset)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n-US" sz="1900" dirty="0">
                <a:latin typeface="Al Tarikh" pitchFamily="2" charset="-78"/>
                <a:cs typeface="Al Tarikh" pitchFamily="2" charset="-78"/>
              </a:rPr>
              <a:t>Focus on “Friends” but methodology and code </a:t>
            </a:r>
            <a:r>
              <a:rPr lang="en-US" sz="1900" b="1" dirty="0">
                <a:latin typeface="Al Tarikh" pitchFamily="2" charset="-78"/>
                <a:cs typeface="Al Tarikh" pitchFamily="2" charset="-78"/>
              </a:rPr>
              <a:t>adaptable</a:t>
            </a:r>
            <a:r>
              <a:rPr lang="en-US" sz="1900" dirty="0">
                <a:latin typeface="Al Tarikh" pitchFamily="2" charset="-78"/>
                <a:cs typeface="Al Tarikh" pitchFamily="2" charset="-78"/>
              </a:rPr>
              <a:t> to other sitcoms </a:t>
            </a:r>
          </a:p>
          <a:p>
            <a:r>
              <a:rPr lang="en-US" sz="1900" b="1" dirty="0">
                <a:latin typeface="Al Tarikh" pitchFamily="2" charset="-78"/>
                <a:cs typeface="Al Tarikh" pitchFamily="2" charset="-78"/>
              </a:rPr>
              <a:t>Insights gained:</a:t>
            </a:r>
          </a:p>
          <a:p>
            <a:pPr lvl="1"/>
            <a:r>
              <a:rPr lang="en-US" sz="1900" dirty="0">
                <a:latin typeface="Al Tarikh" pitchFamily="2" charset="-78"/>
                <a:cs typeface="Al Tarikh" pitchFamily="2" charset="-78"/>
              </a:rPr>
              <a:t>Understanding emotional behavior of "Friends" characters and  over seasons</a:t>
            </a:r>
          </a:p>
          <a:p>
            <a:pPr lvl="1"/>
            <a:r>
              <a:rPr lang="en-US" sz="1900" dirty="0">
                <a:latin typeface="Al Tarikh" pitchFamily="2" charset="-78"/>
                <a:cs typeface="Al Tarikh" pitchFamily="2" charset="-78"/>
              </a:rPr>
              <a:t>Impact of "social presence" on individual character emotions</a:t>
            </a:r>
          </a:p>
          <a:p>
            <a:r>
              <a:rPr lang="en-US" sz="1900" b="1" dirty="0">
                <a:latin typeface="Al Tarikh" pitchFamily="2" charset="-78"/>
                <a:cs typeface="Al Tarikh" pitchFamily="2" charset="-78"/>
              </a:rPr>
              <a:t>Key Findings:</a:t>
            </a:r>
          </a:p>
          <a:p>
            <a:pPr lvl="1"/>
            <a:r>
              <a:rPr lang="en-US" sz="1900" dirty="0">
                <a:latin typeface="Al Tarikh" pitchFamily="2" charset="-78"/>
                <a:cs typeface="Al Tarikh" pitchFamily="2" charset="-78"/>
              </a:rPr>
              <a:t>Similarities and </a:t>
            </a:r>
            <a:r>
              <a:rPr lang="en-US" sz="1900" b="1" dirty="0">
                <a:latin typeface="Al Tarikh" pitchFamily="2" charset="-78"/>
                <a:cs typeface="Al Tarikh" pitchFamily="2" charset="-78"/>
              </a:rPr>
              <a:t>disparities </a:t>
            </a:r>
            <a:r>
              <a:rPr lang="en-US" sz="1900" dirty="0">
                <a:latin typeface="Al Tarikh" pitchFamily="2" charset="-78"/>
                <a:cs typeface="Al Tarikh" pitchFamily="2" charset="-78"/>
              </a:rPr>
              <a:t>in emotional profiles from LMs and labeled data</a:t>
            </a:r>
          </a:p>
          <a:p>
            <a:pPr lvl="1"/>
            <a:r>
              <a:rPr lang="en-US" sz="1900" b="1" dirty="0">
                <a:latin typeface="Al Tarikh" pitchFamily="2" charset="-78"/>
                <a:cs typeface="Al Tarikh" pitchFamily="2" charset="-78"/>
              </a:rPr>
              <a:t>Social presence </a:t>
            </a:r>
            <a:r>
              <a:rPr lang="en-US" sz="1900" dirty="0">
                <a:latin typeface="Al Tarikh" pitchFamily="2" charset="-78"/>
                <a:cs typeface="Al Tarikh" pitchFamily="2" charset="-78"/>
              </a:rPr>
              <a:t>influence on emotions, but variations in which emotions are affected</a:t>
            </a:r>
          </a:p>
          <a:p>
            <a:pPr lvl="1"/>
            <a:r>
              <a:rPr lang="en-US" sz="1900" dirty="0">
                <a:latin typeface="Al Tarikh" pitchFamily="2" charset="-78"/>
                <a:cs typeface="Al Tarikh" pitchFamily="2" charset="-78"/>
              </a:rPr>
              <a:t>Different accuracy in predicting emotions based on the dataset's labeled annotations.</a:t>
            </a:r>
          </a:p>
          <a:p>
            <a:r>
              <a:rPr lang="en-US" sz="1900" dirty="0">
                <a:latin typeface="Al Tarikh" pitchFamily="2" charset="-78"/>
                <a:cs typeface="Al Tarikh" pitchFamily="2" charset="-78"/>
              </a:rPr>
              <a:t>Disparities attributed to the </a:t>
            </a:r>
            <a:r>
              <a:rPr lang="en-US" sz="1900" b="1" dirty="0">
                <a:latin typeface="Al Tarikh" pitchFamily="2" charset="-78"/>
                <a:cs typeface="Al Tarikh" pitchFamily="2" charset="-78"/>
              </a:rPr>
              <a:t>different characteristics, pre-training data,</a:t>
            </a:r>
            <a:r>
              <a:rPr lang="en-US" sz="2400" b="1" dirty="0"/>
              <a:t> </a:t>
            </a:r>
            <a:r>
              <a:rPr lang="en-US" sz="1900" dirty="0">
                <a:latin typeface="Al Tarikh" pitchFamily="2" charset="-78"/>
                <a:cs typeface="Al Tarikh" pitchFamily="2" charset="-78"/>
              </a:rPr>
              <a:t>and </a:t>
            </a:r>
            <a:r>
              <a:rPr lang="en-US" sz="1900" b="1" dirty="0">
                <a:latin typeface="Al Tarikh" pitchFamily="2" charset="-78"/>
                <a:cs typeface="Al Tarikh" pitchFamily="2" charset="-78"/>
              </a:rPr>
              <a:t>emotion categories </a:t>
            </a:r>
            <a:r>
              <a:rPr lang="en-US" sz="1900" dirty="0">
                <a:latin typeface="Al Tarikh" pitchFamily="2" charset="-78"/>
                <a:cs typeface="Al Tarikh" pitchFamily="2" charset="-78"/>
              </a:rPr>
              <a:t>of the 2 LMs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Al Tarikh" pitchFamily="2" charset="-78"/>
                <a:cs typeface="Al Tarikh" pitchFamily="2" charset="-78"/>
              </a:rPr>
              <a:t>Need for further investigation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ACABAA-BA44-EA03-D5F3-19DC839690D9}"/>
              </a:ext>
            </a:extLst>
          </p:cNvPr>
          <p:cNvSpPr txBox="1">
            <a:spLocks/>
          </p:cNvSpPr>
          <p:nvPr/>
        </p:nvSpPr>
        <p:spPr>
          <a:xfrm>
            <a:off x="121615" y="457200"/>
            <a:ext cx="11704320" cy="723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FINAL REMARKS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919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Immagine che contiene Viso umano, persona, vestiti, sorriso&#10;&#10;Descrizione generata automaticamente">
            <a:extLst>
              <a:ext uri="{FF2B5EF4-FFF2-40B4-BE49-F238E27FC236}">
                <a16:creationId xmlns:a16="http://schemas.microsoft.com/office/drawing/2014/main" id="{7E75E64D-447D-F72F-8756-4C92961BA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8461" y="1297779"/>
            <a:ext cx="4501995" cy="435133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3ABEC47-6485-44DE-B4C5-4CCC2DCEF04C}"/>
              </a:ext>
            </a:extLst>
          </p:cNvPr>
          <p:cNvSpPr txBox="1">
            <a:spLocks/>
          </p:cNvSpPr>
          <p:nvPr/>
        </p:nvSpPr>
        <p:spPr>
          <a:xfrm>
            <a:off x="1332470" y="2810666"/>
            <a:ext cx="48599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THANK YOU FOR THE ATTENTION</a:t>
            </a:r>
            <a:br>
              <a:rPr lang="en-US" sz="6600" b="1" dirty="0"/>
            </a:br>
            <a:r>
              <a:rPr lang="en-US" b="1" dirty="0"/>
              <a:t>  </a:t>
            </a:r>
            <a:br>
              <a:rPr lang="en-US" sz="6600" b="1" dirty="0"/>
            </a:b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Sara Paolini </a:t>
            </a:r>
            <a:endParaRPr lang="it-IT" sz="6600" b="1" dirty="0">
              <a:solidFill>
                <a:schemeClr val="accent2">
                  <a:lumMod val="50000"/>
                </a:schemeClr>
              </a:solidFill>
              <a:latin typeface="Britannic Bold" panose="020B0903060703020204" pitchFamily="34" charset="77"/>
            </a:endParaRPr>
          </a:p>
        </p:txBody>
      </p:sp>
      <p:pic>
        <p:nvPicPr>
          <p:cNvPr id="8" name="Immagine 7" descr="Immagine che contiene Carattere, tipografia, Elementi grafici, calligrafia&#10;&#10;Descrizione generata automaticamente">
            <a:extLst>
              <a:ext uri="{FF2B5EF4-FFF2-40B4-BE49-F238E27FC236}">
                <a16:creationId xmlns:a16="http://schemas.microsoft.com/office/drawing/2014/main" id="{C0E5110A-17AD-C3E7-2FDC-9FADCF4AD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409" y="434179"/>
            <a:ext cx="35941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36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7F6A4-1069-9AFC-A864-B47C47D9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PROJECT GOALS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Britannic Bold" panose="020B0903060703020204" pitchFamily="34" charset="77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A5BC02-73ED-AF3E-848F-CD1C83FE5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829" y="2141537"/>
            <a:ext cx="10515600" cy="4351338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it-IT" sz="5100" dirty="0">
                <a:effectLst/>
                <a:latin typeface="Al Tarikh" pitchFamily="2" charset="-78"/>
                <a:cs typeface="Al Tarikh" pitchFamily="2" charset="-78"/>
              </a:rPr>
              <a:t> </a:t>
            </a:r>
            <a:r>
              <a:rPr lang="it-IT" sz="5100" dirty="0" err="1">
                <a:effectLst/>
                <a:latin typeface="Al Tarikh" pitchFamily="2" charset="-78"/>
                <a:cs typeface="Al Tarikh" pitchFamily="2" charset="-78"/>
              </a:rPr>
              <a:t>Creating</a:t>
            </a:r>
            <a:r>
              <a:rPr lang="it-IT" sz="5100" dirty="0">
                <a:effectLst/>
                <a:latin typeface="Al Tarikh" pitchFamily="2" charset="-78"/>
                <a:cs typeface="Al Tarikh" pitchFamily="2" charset="-78"/>
              </a:rPr>
              <a:t> an “</a:t>
            </a:r>
            <a:r>
              <a:rPr lang="it-IT" sz="5100" b="1" dirty="0" err="1">
                <a:effectLst/>
                <a:latin typeface="Al Tarikh" pitchFamily="2" charset="-78"/>
                <a:cs typeface="Al Tarikh" pitchFamily="2" charset="-78"/>
              </a:rPr>
              <a:t>emotional</a:t>
            </a:r>
            <a:r>
              <a:rPr lang="it-IT" sz="5100" b="1" dirty="0">
                <a:effectLst/>
                <a:latin typeface="Al Tarikh" pitchFamily="2" charset="-78"/>
                <a:cs typeface="Al Tarikh" pitchFamily="2" charset="-78"/>
              </a:rPr>
              <a:t> </a:t>
            </a:r>
            <a:r>
              <a:rPr lang="it-IT" sz="5100" b="1" dirty="0" err="1">
                <a:effectLst/>
                <a:latin typeface="Al Tarikh" pitchFamily="2" charset="-78"/>
                <a:cs typeface="Al Tarikh" pitchFamily="2" charset="-78"/>
              </a:rPr>
              <a:t>profile</a:t>
            </a:r>
            <a:r>
              <a:rPr lang="it-IT" sz="5100" dirty="0">
                <a:effectLst/>
                <a:latin typeface="Al Tarikh" pitchFamily="2" charset="-78"/>
                <a:cs typeface="Al Tarikh" pitchFamily="2" charset="-78"/>
              </a:rPr>
              <a:t>” for </a:t>
            </a:r>
            <a:r>
              <a:rPr lang="it-IT" sz="5100" dirty="0" err="1">
                <a:effectLst/>
                <a:latin typeface="Al Tarikh" pitchFamily="2" charset="-78"/>
                <a:cs typeface="Al Tarikh" pitchFamily="2" charset="-78"/>
              </a:rPr>
              <a:t>each</a:t>
            </a:r>
            <a:r>
              <a:rPr lang="it-IT" sz="5100" dirty="0">
                <a:effectLst/>
                <a:latin typeface="Al Tarikh" pitchFamily="2" charset="-78"/>
                <a:cs typeface="Al Tarikh" pitchFamily="2" charset="-78"/>
              </a:rPr>
              <a:t> of the </a:t>
            </a:r>
            <a:r>
              <a:rPr lang="it-IT" sz="5100" b="1" dirty="0" err="1">
                <a:effectLst/>
                <a:latin typeface="Al Tarikh" pitchFamily="2" charset="-78"/>
                <a:cs typeface="Al Tarikh" pitchFamily="2" charset="-78"/>
              </a:rPr>
              <a:t>main</a:t>
            </a:r>
            <a:r>
              <a:rPr lang="it-IT" sz="5100" b="1" dirty="0">
                <a:effectLst/>
                <a:latin typeface="Al Tarikh" pitchFamily="2" charset="-78"/>
                <a:cs typeface="Al Tarikh" pitchFamily="2" charset="-78"/>
              </a:rPr>
              <a:t> </a:t>
            </a:r>
            <a:r>
              <a:rPr lang="it-IT" sz="5100" b="1" dirty="0" err="1">
                <a:effectLst/>
                <a:latin typeface="Al Tarikh" pitchFamily="2" charset="-78"/>
                <a:cs typeface="Al Tarikh" pitchFamily="2" charset="-78"/>
              </a:rPr>
              <a:t>characters</a:t>
            </a:r>
            <a:endParaRPr lang="it-IT" sz="5100" b="1" dirty="0">
              <a:effectLst/>
              <a:latin typeface="Al Tarikh" pitchFamily="2" charset="-78"/>
              <a:cs typeface="Al Tarikh" pitchFamily="2" charset="-78"/>
            </a:endParaRPr>
          </a:p>
          <a:p>
            <a:pPr marL="0" indent="0">
              <a:buNone/>
            </a:pPr>
            <a:endParaRPr lang="it-IT" sz="5100" dirty="0">
              <a:effectLst/>
              <a:latin typeface="Al Tarikh" pitchFamily="2" charset="-78"/>
              <a:cs typeface="Al Tarikh" pitchFamily="2" charset="-78"/>
            </a:endParaRPr>
          </a:p>
          <a:p>
            <a:pPr>
              <a:buFont typeface="Wingdings" pitchFamily="2" charset="2"/>
              <a:buChar char="Ø"/>
            </a:pPr>
            <a:r>
              <a:rPr lang="it-IT" sz="5100" dirty="0">
                <a:effectLst/>
                <a:latin typeface="Al Tarikh" pitchFamily="2" charset="-78"/>
                <a:cs typeface="Al Tarikh" pitchFamily="2" charset="-78"/>
              </a:rPr>
              <a:t> </a:t>
            </a:r>
            <a:r>
              <a:rPr lang="it-IT" sz="5100" dirty="0" err="1">
                <a:effectLst/>
                <a:latin typeface="Al Tarikh" pitchFamily="2" charset="-78"/>
                <a:cs typeface="Al Tarikh" pitchFamily="2" charset="-78"/>
              </a:rPr>
              <a:t>Investigating</a:t>
            </a:r>
            <a:r>
              <a:rPr lang="it-IT" sz="5100" dirty="0">
                <a:effectLst/>
                <a:latin typeface="Al Tarikh" pitchFamily="2" charset="-78"/>
                <a:cs typeface="Al Tarikh" pitchFamily="2" charset="-78"/>
              </a:rPr>
              <a:t> </a:t>
            </a:r>
            <a:r>
              <a:rPr lang="it-IT" sz="5100" b="1" dirty="0" err="1">
                <a:effectLst/>
                <a:latin typeface="Al Tarikh" pitchFamily="2" charset="-78"/>
                <a:cs typeface="Al Tarikh" pitchFamily="2" charset="-78"/>
              </a:rPr>
              <a:t>how</a:t>
            </a:r>
            <a:r>
              <a:rPr lang="it-IT" sz="5100" b="1" dirty="0">
                <a:effectLst/>
                <a:latin typeface="Al Tarikh" pitchFamily="2" charset="-78"/>
                <a:cs typeface="Al Tarikh" pitchFamily="2" charset="-78"/>
              </a:rPr>
              <a:t> </a:t>
            </a:r>
            <a:r>
              <a:rPr lang="it-IT" sz="5100" dirty="0">
                <a:effectLst/>
                <a:latin typeface="Al Tarikh" pitchFamily="2" charset="-78"/>
                <a:cs typeface="Al Tarikh" pitchFamily="2" charset="-78"/>
              </a:rPr>
              <a:t>the</a:t>
            </a:r>
            <a:r>
              <a:rPr lang="it-IT" sz="5100" b="1" dirty="0">
                <a:effectLst/>
                <a:latin typeface="Al Tarikh" pitchFamily="2" charset="-78"/>
                <a:cs typeface="Al Tarikh" pitchFamily="2" charset="-78"/>
              </a:rPr>
              <a:t> </a:t>
            </a:r>
            <a:r>
              <a:rPr lang="it-IT" sz="5100" b="1" dirty="0" err="1">
                <a:effectLst/>
                <a:latin typeface="Al Tarikh" pitchFamily="2" charset="-78"/>
                <a:cs typeface="Al Tarikh" pitchFamily="2" charset="-78"/>
              </a:rPr>
              <a:t>emotions</a:t>
            </a:r>
            <a:r>
              <a:rPr lang="it-IT" sz="5100" b="1" dirty="0">
                <a:effectLst/>
                <a:latin typeface="Al Tarikh" pitchFamily="2" charset="-78"/>
                <a:cs typeface="Al Tarikh" pitchFamily="2" charset="-78"/>
              </a:rPr>
              <a:t> </a:t>
            </a:r>
            <a:r>
              <a:rPr lang="it-IT" sz="5100" dirty="0">
                <a:effectLst/>
                <a:latin typeface="Al Tarikh" pitchFamily="2" charset="-78"/>
                <a:cs typeface="Al Tarikh" pitchFamily="2" charset="-78"/>
              </a:rPr>
              <a:t>of </a:t>
            </a:r>
            <a:r>
              <a:rPr lang="it-IT" sz="5100" dirty="0" err="1">
                <a:effectLst/>
                <a:latin typeface="Al Tarikh" pitchFamily="2" charset="-78"/>
                <a:cs typeface="Al Tarikh" pitchFamily="2" charset="-78"/>
              </a:rPr>
              <a:t>each</a:t>
            </a:r>
            <a:r>
              <a:rPr lang="it-IT" sz="5100" dirty="0">
                <a:effectLst/>
                <a:latin typeface="Al Tarikh" pitchFamily="2" charset="-78"/>
                <a:cs typeface="Al Tarikh" pitchFamily="2" charset="-78"/>
              </a:rPr>
              <a:t> </a:t>
            </a:r>
            <a:r>
              <a:rPr lang="it-IT" sz="5100" dirty="0" err="1">
                <a:effectLst/>
                <a:latin typeface="Al Tarikh" pitchFamily="2" charset="-78"/>
                <a:cs typeface="Al Tarikh" pitchFamily="2" charset="-78"/>
              </a:rPr>
              <a:t>character</a:t>
            </a:r>
            <a:r>
              <a:rPr lang="it-IT" sz="5100" dirty="0">
                <a:effectLst/>
                <a:latin typeface="Al Tarikh" pitchFamily="2" charset="-78"/>
                <a:cs typeface="Al Tarikh" pitchFamily="2" charset="-78"/>
              </a:rPr>
              <a:t> </a:t>
            </a:r>
            <a:r>
              <a:rPr lang="it-IT" sz="5100" b="1" dirty="0" err="1">
                <a:effectLst/>
                <a:latin typeface="Al Tarikh" pitchFamily="2" charset="-78"/>
                <a:cs typeface="Al Tarikh" pitchFamily="2" charset="-78"/>
              </a:rPr>
              <a:t>evolves</a:t>
            </a:r>
            <a:r>
              <a:rPr lang="it-IT" sz="5100" b="1" dirty="0">
                <a:effectLst/>
                <a:latin typeface="Al Tarikh" pitchFamily="2" charset="-78"/>
                <a:cs typeface="Al Tarikh" pitchFamily="2" charset="-78"/>
              </a:rPr>
              <a:t> </a:t>
            </a:r>
            <a:r>
              <a:rPr lang="it-IT" sz="5100" dirty="0">
                <a:effectLst/>
                <a:latin typeface="Al Tarikh" pitchFamily="2" charset="-78"/>
                <a:cs typeface="Al Tarikh" pitchFamily="2" charset="-78"/>
              </a:rPr>
              <a:t>of the </a:t>
            </a:r>
            <a:r>
              <a:rPr lang="it-IT" sz="5100" dirty="0" err="1">
                <a:effectLst/>
                <a:latin typeface="Al Tarikh" pitchFamily="2" charset="-78"/>
                <a:cs typeface="Al Tarikh" pitchFamily="2" charset="-78"/>
              </a:rPr>
              <a:t>episodes</a:t>
            </a:r>
            <a:r>
              <a:rPr lang="it-IT" sz="5100" dirty="0">
                <a:effectLst/>
                <a:latin typeface="Al Tarikh" pitchFamily="2" charset="-78"/>
                <a:cs typeface="Al Tarikh" pitchFamily="2" charset="-78"/>
              </a:rPr>
              <a:t> </a:t>
            </a:r>
          </a:p>
          <a:p>
            <a:pPr marL="0" indent="0">
              <a:buNone/>
            </a:pPr>
            <a:endParaRPr lang="it-IT" sz="5100" dirty="0">
              <a:effectLst/>
              <a:latin typeface="Al Tarikh" pitchFamily="2" charset="-78"/>
              <a:cs typeface="Al Tarikh" pitchFamily="2" charset="-78"/>
            </a:endParaRPr>
          </a:p>
          <a:p>
            <a:pPr>
              <a:buFont typeface="Wingdings" pitchFamily="2" charset="2"/>
              <a:buChar char="Ø"/>
            </a:pPr>
            <a:r>
              <a:rPr lang="it-IT" sz="5100" dirty="0" err="1">
                <a:effectLst/>
                <a:latin typeface="Al Tarikh" pitchFamily="2" charset="-78"/>
                <a:cs typeface="Al Tarikh" pitchFamily="2" charset="-78"/>
              </a:rPr>
              <a:t>Analyzing</a:t>
            </a:r>
            <a:r>
              <a:rPr lang="it-IT" sz="5100" dirty="0">
                <a:effectLst/>
                <a:latin typeface="Al Tarikh" pitchFamily="2" charset="-78"/>
                <a:cs typeface="Al Tarikh" pitchFamily="2" charset="-78"/>
              </a:rPr>
              <a:t> the </a:t>
            </a:r>
            <a:r>
              <a:rPr lang="it-IT" sz="5100" b="1" dirty="0" err="1">
                <a:effectLst/>
                <a:latin typeface="Al Tarikh" pitchFamily="2" charset="-78"/>
                <a:cs typeface="Al Tarikh" pitchFamily="2" charset="-78"/>
              </a:rPr>
              <a:t>emotional</a:t>
            </a:r>
            <a:r>
              <a:rPr lang="it-IT" sz="5100" b="1" dirty="0">
                <a:effectLst/>
                <a:latin typeface="Al Tarikh" pitchFamily="2" charset="-78"/>
                <a:cs typeface="Al Tarikh" pitchFamily="2" charset="-78"/>
              </a:rPr>
              <a:t> </a:t>
            </a:r>
            <a:r>
              <a:rPr lang="it-IT" sz="5100" b="1" dirty="0" err="1">
                <a:effectLst/>
                <a:latin typeface="Al Tarikh" pitchFamily="2" charset="-78"/>
                <a:cs typeface="Al Tarikh" pitchFamily="2" charset="-78"/>
              </a:rPr>
              <a:t>influence</a:t>
            </a:r>
            <a:r>
              <a:rPr lang="it-IT" sz="5100" b="1" dirty="0">
                <a:effectLst/>
                <a:latin typeface="Al Tarikh" pitchFamily="2" charset="-78"/>
                <a:cs typeface="Al Tarikh" pitchFamily="2" charset="-78"/>
              </a:rPr>
              <a:t> </a:t>
            </a:r>
            <a:r>
              <a:rPr lang="it-IT" sz="5100" dirty="0">
                <a:effectLst/>
                <a:latin typeface="Al Tarikh" pitchFamily="2" charset="-78"/>
                <a:cs typeface="Al Tarikh" pitchFamily="2" charset="-78"/>
              </a:rPr>
              <a:t>of diverse </a:t>
            </a:r>
            <a:r>
              <a:rPr lang="it-IT" sz="5100" dirty="0" err="1">
                <a:effectLst/>
                <a:latin typeface="Al Tarikh" pitchFamily="2" charset="-78"/>
                <a:cs typeface="Al Tarikh" pitchFamily="2" charset="-78"/>
              </a:rPr>
              <a:t>characters</a:t>
            </a:r>
            <a:r>
              <a:rPr lang="it-IT" sz="5100" dirty="0">
                <a:effectLst/>
                <a:latin typeface="Al Tarikh" pitchFamily="2" charset="-78"/>
                <a:cs typeface="Al Tarikh" pitchFamily="2" charset="-78"/>
              </a:rPr>
              <a:t> on </a:t>
            </a:r>
            <a:r>
              <a:rPr lang="it-IT" sz="5100" dirty="0" err="1">
                <a:effectLst/>
                <a:latin typeface="Al Tarikh" pitchFamily="2" charset="-78"/>
                <a:cs typeface="Al Tarikh" pitchFamily="2" charset="-78"/>
              </a:rPr>
              <a:t>each</a:t>
            </a:r>
            <a:r>
              <a:rPr lang="it-IT" sz="5100" dirty="0">
                <a:effectLst/>
                <a:latin typeface="Al Tarikh" pitchFamily="2" charset="-78"/>
                <a:cs typeface="Al Tarikh" pitchFamily="2" charset="-78"/>
              </a:rPr>
              <a:t> </a:t>
            </a:r>
            <a:r>
              <a:rPr lang="it-IT" sz="5100" dirty="0" err="1">
                <a:effectLst/>
                <a:latin typeface="Al Tarikh" pitchFamily="2" charset="-78"/>
                <a:cs typeface="Al Tarikh" pitchFamily="2" charset="-78"/>
              </a:rPr>
              <a:t>other</a:t>
            </a:r>
            <a:endParaRPr lang="it-IT" sz="3300" dirty="0">
              <a:effectLst/>
              <a:latin typeface="Al Tarikh" pitchFamily="2" charset="-78"/>
              <a:cs typeface="Al Tarikh" pitchFamily="2" charset="-78"/>
            </a:endParaRPr>
          </a:p>
          <a:p>
            <a:pPr>
              <a:buFont typeface="Wingdings" pitchFamily="2" charset="2"/>
              <a:buChar char="Ø"/>
            </a:pPr>
            <a:endParaRPr lang="it-IT" sz="3300" dirty="0">
              <a:latin typeface="Al Tarikh" pitchFamily="2" charset="-78"/>
              <a:cs typeface="Al Tarikh" pitchFamily="2" charset="-78"/>
            </a:endParaRPr>
          </a:p>
          <a:p>
            <a:pPr>
              <a:buFont typeface="Wingdings" pitchFamily="2" charset="2"/>
              <a:buChar char="Ø"/>
            </a:pPr>
            <a:r>
              <a:rPr lang="en-US" sz="5100" dirty="0">
                <a:latin typeface="Al Tarikh" pitchFamily="2" charset="-78"/>
                <a:cs typeface="Al Tarikh" pitchFamily="2" charset="-78"/>
              </a:rPr>
              <a:t>Exploring the </a:t>
            </a:r>
            <a:r>
              <a:rPr lang="en-US" sz="5100" b="1" dirty="0">
                <a:latin typeface="Al Tarikh" pitchFamily="2" charset="-78"/>
                <a:cs typeface="Al Tarikh" pitchFamily="2" charset="-78"/>
              </a:rPr>
              <a:t>capabilities of Language Models (LMs) </a:t>
            </a:r>
            <a:r>
              <a:rPr lang="en-US" sz="5100" dirty="0">
                <a:latin typeface="Al Tarikh" pitchFamily="2" charset="-78"/>
                <a:cs typeface="Al Tarikh" pitchFamily="2" charset="-78"/>
              </a:rPr>
              <a:t>in emotion detection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Immagine 3" descr="Immagine che contiene vestiti, stoviglie, persona, uomo&#10;&#10;Descrizione generata automaticamente">
            <a:extLst>
              <a:ext uri="{FF2B5EF4-FFF2-40B4-BE49-F238E27FC236}">
                <a16:creationId xmlns:a16="http://schemas.microsoft.com/office/drawing/2014/main" id="{E2E0C15B-6DAD-C1BD-DA24-F5D7A0894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514" y="45106"/>
            <a:ext cx="3541486" cy="172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66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2DBFFAA-E05D-297A-AFCD-CC10DC46F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4960945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BE92A5-24B5-586D-4B37-968DD1555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33384"/>
            <a:ext cx="4933462" cy="474357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>
                <a:latin typeface="Al Tarikh" pitchFamily="2" charset="-78"/>
                <a:cs typeface="Al Tarikh" pitchFamily="2" charset="-78"/>
              </a:rPr>
              <a:t>“ Friends“ </a:t>
            </a:r>
            <a:r>
              <a:rPr lang="en-US" sz="2000" dirty="0">
                <a:latin typeface="Al Tarikh" pitchFamily="2" charset="-78"/>
                <a:cs typeface="Al Tarikh" pitchFamily="2" charset="-78"/>
              </a:rPr>
              <a:t>TV - sitcom </a:t>
            </a:r>
          </a:p>
          <a:p>
            <a:pPr marL="0" indent="0">
              <a:buNone/>
            </a:pPr>
            <a:endParaRPr lang="en-US" sz="2000" dirty="0">
              <a:latin typeface="Al Tarikh" pitchFamily="2" charset="-78"/>
              <a:cs typeface="Al Tarikh" pitchFamily="2" charset="-78"/>
            </a:endParaRPr>
          </a:p>
          <a:p>
            <a:pPr marL="0" indent="0">
              <a:buNone/>
            </a:pPr>
            <a:r>
              <a:rPr lang="en-US" sz="2000" dirty="0">
                <a:latin typeface="Al Tarikh" pitchFamily="2" charset="-78"/>
                <a:cs typeface="Al Tarikh" pitchFamily="2" charset="-78"/>
              </a:rPr>
              <a:t>   	Why Friends? </a:t>
            </a:r>
          </a:p>
          <a:p>
            <a:pPr marL="0" indent="0">
              <a:buNone/>
            </a:pPr>
            <a:endParaRPr lang="en-US" sz="2000" dirty="0">
              <a:latin typeface="Al Tarikh" pitchFamily="2" charset="-78"/>
              <a:cs typeface="Al Tarikh" pitchFamily="2" charset="-78"/>
            </a:endParaRPr>
          </a:p>
          <a:p>
            <a:pPr marL="0" indent="0">
              <a:buNone/>
            </a:pPr>
            <a:r>
              <a:rPr lang="en-US" sz="2000" dirty="0">
                <a:latin typeface="Al Tarikh" pitchFamily="2" charset="-78"/>
                <a:cs typeface="Al Tarikh" pitchFamily="2" charset="-78"/>
              </a:rPr>
              <a:t>Use of </a:t>
            </a:r>
            <a:r>
              <a:rPr lang="en-US" sz="2000" b="1" dirty="0">
                <a:latin typeface="Al Tarikh" pitchFamily="2" charset="-78"/>
                <a:cs typeface="Al Tarikh" pitchFamily="2" charset="-78"/>
              </a:rPr>
              <a:t>straightforward and direct dialogues </a:t>
            </a:r>
            <a:r>
              <a:rPr lang="en-US" sz="2000" dirty="0">
                <a:latin typeface="Al Tarikh" pitchFamily="2" charset="-78"/>
                <a:cs typeface="Al Tarikh" pitchFamily="2" charset="-78"/>
              </a:rPr>
              <a:t>simplify the task of emotion recognition</a:t>
            </a:r>
          </a:p>
          <a:p>
            <a:pPr marL="0" indent="0">
              <a:buNone/>
            </a:pPr>
            <a:endParaRPr lang="en-US" sz="2000" dirty="0">
              <a:latin typeface="Al Tarikh" pitchFamily="2" charset="-78"/>
              <a:cs typeface="Al Tarikh" pitchFamily="2" charset="-78"/>
            </a:endParaRPr>
          </a:p>
          <a:p>
            <a:pPr marL="0" indent="0">
              <a:buNone/>
            </a:pPr>
            <a:r>
              <a:rPr lang="en-US" sz="3200" dirty="0">
                <a:latin typeface="Al Tarikh" pitchFamily="2" charset="-78"/>
                <a:cs typeface="Al Tarikh" pitchFamily="2" charset="-78"/>
              </a:rPr>
              <a:t>1</a:t>
            </a:r>
            <a:r>
              <a:rPr lang="en-US" sz="3200" b="1" dirty="0">
                <a:latin typeface="Al Tarikh" pitchFamily="2" charset="-78"/>
                <a:cs typeface="Al Tarikh" pitchFamily="2" charset="-78"/>
              </a:rPr>
              <a:t>. </a:t>
            </a:r>
            <a:r>
              <a:rPr lang="en-US" sz="2000" b="1" dirty="0">
                <a:latin typeface="Al Tarikh" pitchFamily="2" charset="-78"/>
                <a:cs typeface="Al Tarikh" pitchFamily="2" charset="-78"/>
              </a:rPr>
              <a:t>True label dataset</a:t>
            </a:r>
          </a:p>
          <a:p>
            <a:pPr marL="0" indent="0">
              <a:buNone/>
            </a:pPr>
            <a:r>
              <a:rPr lang="en-US" sz="2000" dirty="0">
                <a:latin typeface="Al Tarikh" pitchFamily="2" charset="-78"/>
                <a:cs typeface="Al Tarikh" pitchFamily="2" charset="-78"/>
              </a:rPr>
              <a:t>Emotion-labelled textual dialogues of :</a:t>
            </a:r>
          </a:p>
          <a:p>
            <a:pPr marL="0" indent="0">
              <a:buNone/>
            </a:pPr>
            <a:r>
              <a:rPr lang="en-US" sz="2000" dirty="0">
                <a:latin typeface="Al Tarikh" pitchFamily="2" charset="-78"/>
                <a:cs typeface="Al Tarikh" pitchFamily="2" charset="-78"/>
              </a:rPr>
              <a:t>4  seasons </a:t>
            </a:r>
          </a:p>
          <a:p>
            <a:pPr marL="0" indent="0">
              <a:buNone/>
            </a:pPr>
            <a:r>
              <a:rPr lang="en-US" sz="2000" dirty="0">
                <a:latin typeface="Al Tarikh" pitchFamily="2" charset="-78"/>
                <a:cs typeface="Al Tarikh" pitchFamily="2" charset="-78"/>
              </a:rPr>
              <a:t>97 episodes</a:t>
            </a:r>
          </a:p>
          <a:p>
            <a:pPr marL="0" indent="0">
              <a:buNone/>
            </a:pPr>
            <a:r>
              <a:rPr lang="en-US" sz="2000" dirty="0">
                <a:latin typeface="Al Tarikh" pitchFamily="2" charset="-78"/>
                <a:cs typeface="Al Tarikh" pitchFamily="2" charset="-78"/>
              </a:rPr>
              <a:t>897 scenes</a:t>
            </a:r>
          </a:p>
          <a:p>
            <a:pPr marL="0" indent="0">
              <a:buNone/>
            </a:pPr>
            <a:r>
              <a:rPr lang="en-US" sz="2000" dirty="0">
                <a:latin typeface="Al Tarikh" pitchFamily="2" charset="-78"/>
                <a:cs typeface="Al Tarikh" pitchFamily="2" charset="-78"/>
              </a:rPr>
              <a:t>12,606 utterances </a:t>
            </a:r>
          </a:p>
          <a:p>
            <a:pPr marL="0" indent="0">
              <a:buNone/>
            </a:pPr>
            <a:r>
              <a:rPr lang="en-US" sz="2000" dirty="0">
                <a:latin typeface="Al Tarikh" pitchFamily="2" charset="-78"/>
                <a:cs typeface="Al Tarikh" pitchFamily="2" charset="-78"/>
              </a:rPr>
              <a:t> 263 characters (speakers) 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000" dirty="0"/>
          </a:p>
        </p:txBody>
      </p:sp>
      <p:pic>
        <p:nvPicPr>
          <p:cNvPr id="6" name="Picture 2" descr="Vettoriale Stock dataset vector icon. computer filled flat symbol for  mobile concept and web design. Black internet glyph icon. Isolated sign,  logo illustration. Vector graphics. | Adobe Stock">
            <a:extLst>
              <a:ext uri="{FF2B5EF4-FFF2-40B4-BE49-F238E27FC236}">
                <a16:creationId xmlns:a16="http://schemas.microsoft.com/office/drawing/2014/main" id="{9FAF4106-6B18-D492-2609-DA0B2C566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r="-4" b="-4"/>
          <a:stretch/>
        </p:blipFill>
        <p:spPr bwMode="auto"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magine 9" descr="Immagine che contiene vestiti, uomo, persona, scena&#10;&#10;Descrizione generata automaticamente">
            <a:extLst>
              <a:ext uri="{FF2B5EF4-FFF2-40B4-BE49-F238E27FC236}">
                <a16:creationId xmlns:a16="http://schemas.microsoft.com/office/drawing/2014/main" id="{69C3FA69-4036-D914-6EDC-03C9477199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6" r="20505" b="-1"/>
          <a:stretch/>
        </p:blipFill>
        <p:spPr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12" name="Immagine 11" descr="Immagine che contiene persona, vestiti, Danza, uomo&#10;&#10;Descrizione generata automaticamente">
            <a:extLst>
              <a:ext uri="{FF2B5EF4-FFF2-40B4-BE49-F238E27FC236}">
                <a16:creationId xmlns:a16="http://schemas.microsoft.com/office/drawing/2014/main" id="{3E11F578-864F-76BE-E587-3315654E3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74" r="21302" b="-3"/>
          <a:stretch/>
        </p:blipFill>
        <p:spPr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7D1DF6B-91AD-0200-3EB6-8D1D8164A9CE}"/>
              </a:ext>
            </a:extLst>
          </p:cNvPr>
          <p:cNvSpPr txBox="1"/>
          <p:nvPr/>
        </p:nvSpPr>
        <p:spPr>
          <a:xfrm>
            <a:off x="838201" y="6296746"/>
            <a:ext cx="62433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l Tarikh" pitchFamily="2" charset="-78"/>
                <a:cs typeface="Al Tarikh" pitchFamily="2" charset="-78"/>
              </a:rPr>
              <a:t>A publicly available dataset  retrieved from </a:t>
            </a:r>
            <a:r>
              <a:rPr lang="en-US" sz="1200" dirty="0" err="1">
                <a:latin typeface="Al Tarikh" pitchFamily="2" charset="-78"/>
                <a:cs typeface="Al Tarikh" pitchFamily="2" charset="-78"/>
              </a:rPr>
              <a:t>ConvoKit</a:t>
            </a:r>
            <a:r>
              <a:rPr lang="en-US" sz="1200" dirty="0">
                <a:latin typeface="Al Tarikh" pitchFamily="2" charset="-78"/>
                <a:cs typeface="Al Tarikh" pitchFamily="2" charset="-78"/>
              </a:rPr>
              <a:t> </a:t>
            </a:r>
            <a:r>
              <a:rPr lang="en-US" sz="900" dirty="0"/>
              <a:t>(</a:t>
            </a:r>
            <a:r>
              <a:rPr lang="en-US" sz="900" dirty="0">
                <a:hlinkClick r:id="rId5"/>
              </a:rPr>
              <a:t>https://convokit.cornell.edu/documentation/friends.html</a:t>
            </a:r>
            <a:r>
              <a:rPr lang="en-US" sz="900" dirty="0"/>
              <a:t>)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57308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2DBFFAA-E05D-297A-AFCD-CC10DC46F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4960945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MODELS&amp;DATASET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BE92A5-24B5-586D-4B37-968DD1555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384"/>
            <a:ext cx="4960945" cy="51898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b="1" dirty="0">
                <a:latin typeface="Al Tarikh" pitchFamily="2" charset="-78"/>
                <a:cs typeface="Al Tarikh" pitchFamily="2" charset="-78"/>
              </a:rPr>
              <a:t>Two pre-trained LMs  </a:t>
            </a:r>
            <a:r>
              <a:rPr lang="en-US" sz="1900" dirty="0">
                <a:latin typeface="Al Tarikh" pitchFamily="2" charset="-78"/>
                <a:cs typeface="Al Tarikh" pitchFamily="2" charset="-78"/>
              </a:rPr>
              <a:t>from Hugging Face for the  creation of </a:t>
            </a:r>
            <a:r>
              <a:rPr lang="en-US" sz="1900" b="1" dirty="0">
                <a:latin typeface="Al Tarikh" pitchFamily="2" charset="-78"/>
                <a:cs typeface="Al Tarikh" pitchFamily="2" charset="-78"/>
              </a:rPr>
              <a:t>2  new emotion-labelled </a:t>
            </a:r>
            <a:r>
              <a:rPr lang="en-US" sz="1900" dirty="0">
                <a:latin typeface="Al Tarikh" pitchFamily="2" charset="-78"/>
                <a:cs typeface="Al Tarikh" pitchFamily="2" charset="-78"/>
              </a:rPr>
              <a:t>versions of the True Label dataset</a:t>
            </a:r>
          </a:p>
          <a:p>
            <a:pPr marL="0" indent="0">
              <a:buNone/>
            </a:pPr>
            <a:endParaRPr lang="en-US" sz="1900" dirty="0">
              <a:latin typeface="Al Tarikh" pitchFamily="2" charset="-78"/>
              <a:cs typeface="Al Tarikh" pitchFamily="2" charset="-78"/>
            </a:endParaRPr>
          </a:p>
          <a:p>
            <a:pPr>
              <a:buFont typeface="Wingdings" pitchFamily="2" charset="2"/>
              <a:buChar char="Ø"/>
            </a:pPr>
            <a:r>
              <a:rPr lang="it-IT" sz="1900" b="1" dirty="0" err="1">
                <a:latin typeface="Al Tarikh" pitchFamily="2" charset="-78"/>
                <a:cs typeface="Al Tarikh" pitchFamily="2" charset="-78"/>
              </a:rPr>
              <a:t>Distilbert</a:t>
            </a:r>
            <a:r>
              <a:rPr lang="it-IT" sz="1900" b="1" dirty="0">
                <a:latin typeface="Al Tarikh" pitchFamily="2" charset="-78"/>
                <a:cs typeface="Al Tarikh" pitchFamily="2" charset="-78"/>
              </a:rPr>
              <a:t>-base-</a:t>
            </a:r>
            <a:r>
              <a:rPr lang="it-IT" sz="1900" b="1" dirty="0" err="1">
                <a:latin typeface="Al Tarikh" pitchFamily="2" charset="-78"/>
                <a:cs typeface="Al Tarikh" pitchFamily="2" charset="-78"/>
              </a:rPr>
              <a:t>uncased</a:t>
            </a:r>
            <a:r>
              <a:rPr lang="it-IT" sz="1900" b="1" dirty="0">
                <a:latin typeface="Al Tarikh" pitchFamily="2" charset="-78"/>
                <a:cs typeface="Al Tarikh" pitchFamily="2" charset="-78"/>
              </a:rPr>
              <a:t>-</a:t>
            </a:r>
            <a:r>
              <a:rPr lang="it-IT" sz="1900" b="1" dirty="0" err="1">
                <a:latin typeface="Al Tarikh" pitchFamily="2" charset="-78"/>
                <a:cs typeface="Al Tarikh" pitchFamily="2" charset="-78"/>
              </a:rPr>
              <a:t>emotion</a:t>
            </a:r>
            <a:endParaRPr lang="en-US" sz="1900" b="1" dirty="0">
              <a:latin typeface="Al Tarikh" pitchFamily="2" charset="-78"/>
              <a:cs typeface="Al Tarikh" pitchFamily="2" charset="-78"/>
            </a:endParaRPr>
          </a:p>
          <a:p>
            <a:pPr marL="0" indent="0">
              <a:buNone/>
            </a:pPr>
            <a:r>
              <a:rPr lang="en-US" sz="1900" dirty="0">
                <a:latin typeface="Al Tarikh" pitchFamily="2" charset="-78"/>
                <a:cs typeface="Al Tarikh" pitchFamily="2" charset="-78"/>
              </a:rPr>
              <a:t>- compressed version of BERT - smaller faster       than BERT</a:t>
            </a:r>
          </a:p>
          <a:p>
            <a:pPr>
              <a:buFontTx/>
              <a:buChar char="-"/>
            </a:pPr>
            <a:r>
              <a:rPr lang="en-US" sz="1900" dirty="0">
                <a:latin typeface="Al Tarikh" pitchFamily="2" charset="-78"/>
                <a:cs typeface="Al Tarikh" pitchFamily="2" charset="-78"/>
              </a:rPr>
              <a:t>fine-tuned </a:t>
            </a:r>
            <a:r>
              <a:rPr lang="it-IT" sz="1900" dirty="0">
                <a:latin typeface="Al Tarikh" pitchFamily="2" charset="-78"/>
                <a:cs typeface="Al Tarikh" pitchFamily="2" charset="-78"/>
              </a:rPr>
              <a:t>dataset </a:t>
            </a:r>
            <a:r>
              <a:rPr lang="it-IT" sz="1900" dirty="0" err="1">
                <a:latin typeface="Al Tarikh" pitchFamily="2" charset="-78"/>
                <a:cs typeface="Al Tarikh" pitchFamily="2" charset="-78"/>
              </a:rPr>
              <a:t>consisting</a:t>
            </a:r>
            <a:r>
              <a:rPr lang="it-IT" sz="1900" dirty="0">
                <a:latin typeface="Al Tarikh" pitchFamily="2" charset="-78"/>
                <a:cs typeface="Al Tarikh" pitchFamily="2" charset="-78"/>
              </a:rPr>
              <a:t> of 11,038 </a:t>
            </a:r>
            <a:r>
              <a:rPr lang="it-IT" sz="1900" dirty="0" err="1">
                <a:latin typeface="Al Tarikh" pitchFamily="2" charset="-78"/>
                <a:cs typeface="Al Tarikh" pitchFamily="2" charset="-78"/>
              </a:rPr>
              <a:t>unpublished</a:t>
            </a:r>
            <a:r>
              <a:rPr lang="it-IT" sz="1900" dirty="0">
                <a:latin typeface="Al Tarikh" pitchFamily="2" charset="-78"/>
                <a:cs typeface="Al Tarikh" pitchFamily="2" charset="-78"/>
              </a:rPr>
              <a:t> books and English Wikipedia</a:t>
            </a:r>
            <a:r>
              <a:rPr lang="it-IT" sz="1900" dirty="0">
                <a:latin typeface="Al Tarikh" pitchFamily="2" charset="-78"/>
                <a:cs typeface="Al Tarikh" pitchFamily="2" charset="-7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900" dirty="0">
                <a:latin typeface="Al Tarikh" pitchFamily="2" charset="-78"/>
                <a:cs typeface="Al Tarikh" pitchFamily="2" charset="-78"/>
              </a:rPr>
              <a:t>	</a:t>
            </a:r>
            <a:r>
              <a:rPr lang="en-US" sz="1900" dirty="0" err="1">
                <a:latin typeface="Al Tarikh" pitchFamily="2" charset="-78"/>
                <a:cs typeface="Al Tarikh" pitchFamily="2" charset="-78"/>
              </a:rPr>
              <a:t>Distilbert</a:t>
            </a:r>
            <a:r>
              <a:rPr lang="en-US" sz="1900" dirty="0">
                <a:latin typeface="Al Tarikh" pitchFamily="2" charset="-78"/>
                <a:cs typeface="Al Tarikh" pitchFamily="2" charset="-78"/>
              </a:rPr>
              <a:t> DS</a:t>
            </a:r>
          </a:p>
          <a:p>
            <a:pPr marL="0" indent="0">
              <a:buNone/>
            </a:pPr>
            <a:endParaRPr lang="en-US" sz="1900" dirty="0">
              <a:latin typeface="Al Tarikh" pitchFamily="2" charset="-78"/>
              <a:cs typeface="Al Tarikh" pitchFamily="2" charset="-78"/>
            </a:endParaRPr>
          </a:p>
          <a:p>
            <a:pPr>
              <a:buFont typeface="Wingdings" pitchFamily="2" charset="2"/>
              <a:buChar char="Ø"/>
            </a:pPr>
            <a:r>
              <a:rPr lang="en-US" sz="1900" b="1" dirty="0">
                <a:latin typeface="Al Tarikh" pitchFamily="2" charset="-78"/>
                <a:cs typeface="Al Tarikh" pitchFamily="2" charset="-78"/>
              </a:rPr>
              <a:t>Emotion English </a:t>
            </a:r>
            <a:r>
              <a:rPr lang="en-US" sz="1900" b="1" dirty="0" err="1">
                <a:latin typeface="Al Tarikh" pitchFamily="2" charset="-78"/>
                <a:cs typeface="Al Tarikh" pitchFamily="2" charset="-78"/>
              </a:rPr>
              <a:t>DistilRoBERTa</a:t>
            </a:r>
            <a:endParaRPr lang="en-US" sz="1900" b="1" dirty="0">
              <a:latin typeface="Al Tarikh" pitchFamily="2" charset="-78"/>
              <a:cs typeface="Al Tarikh" pitchFamily="2" charset="-78"/>
            </a:endParaRPr>
          </a:p>
          <a:p>
            <a:pPr>
              <a:buFontTx/>
              <a:buChar char="-"/>
            </a:pPr>
            <a:r>
              <a:rPr lang="en-US" sz="1900" dirty="0">
                <a:latin typeface="Al Tarikh" pitchFamily="2" charset="-78"/>
                <a:cs typeface="Al Tarikh" pitchFamily="2" charset="-78"/>
              </a:rPr>
              <a:t>Variant of </a:t>
            </a:r>
            <a:r>
              <a:rPr lang="en-US" sz="1900" dirty="0" err="1">
                <a:latin typeface="Al Tarikh" pitchFamily="2" charset="-78"/>
                <a:cs typeface="Al Tarikh" pitchFamily="2" charset="-78"/>
              </a:rPr>
              <a:t>DistilRoBERTa</a:t>
            </a:r>
            <a:endParaRPr lang="en-US" sz="1900" dirty="0">
              <a:latin typeface="Al Tarikh" pitchFamily="2" charset="-78"/>
              <a:cs typeface="Al Tarikh" pitchFamily="2" charset="-78"/>
            </a:endParaRPr>
          </a:p>
          <a:p>
            <a:pPr>
              <a:buFontTx/>
              <a:buChar char="-"/>
            </a:pPr>
            <a:r>
              <a:rPr lang="en-US" sz="1900" dirty="0">
                <a:latin typeface="Al Tarikh" pitchFamily="2" charset="-78"/>
                <a:cs typeface="Al Tarikh" pitchFamily="2" charset="-78"/>
              </a:rPr>
              <a:t>trained on 6 diverse datasets (</a:t>
            </a:r>
            <a:r>
              <a:rPr lang="it-IT" sz="1900" dirty="0">
                <a:latin typeface="Al Tarikh" pitchFamily="2" charset="-78"/>
                <a:cs typeface="Al Tarikh" pitchFamily="2" charset="-78"/>
              </a:rPr>
              <a:t>texts from Twitter, </a:t>
            </a:r>
            <a:r>
              <a:rPr lang="it-IT" sz="1900" dirty="0" err="1">
                <a:latin typeface="Al Tarikh" pitchFamily="2" charset="-78"/>
                <a:cs typeface="Al Tarikh" pitchFamily="2" charset="-78"/>
              </a:rPr>
              <a:t>Reddit</a:t>
            </a:r>
            <a:r>
              <a:rPr lang="it-IT" sz="1900" dirty="0">
                <a:latin typeface="Al Tarikh" pitchFamily="2" charset="-78"/>
                <a:cs typeface="Al Tarikh" pitchFamily="2" charset="-78"/>
              </a:rPr>
              <a:t>, </a:t>
            </a:r>
            <a:r>
              <a:rPr lang="it-IT" sz="1900" dirty="0" err="1">
                <a:latin typeface="Al Tarikh" pitchFamily="2" charset="-78"/>
                <a:cs typeface="Al Tarikh" pitchFamily="2" charset="-78"/>
              </a:rPr>
              <a:t>students</a:t>
            </a:r>
            <a:r>
              <a:rPr lang="it-IT" sz="1900" dirty="0">
                <a:latin typeface="Al Tarikh" pitchFamily="2" charset="-78"/>
                <a:cs typeface="Al Tarikh" pitchFamily="2" charset="-78"/>
              </a:rPr>
              <a:t>’ self-reports, and </a:t>
            </a:r>
            <a:r>
              <a:rPr lang="it-IT" sz="1900" dirty="0" err="1">
                <a:latin typeface="Al Tarikh" pitchFamily="2" charset="-78"/>
                <a:cs typeface="Al Tarikh" pitchFamily="2" charset="-78"/>
              </a:rPr>
              <a:t>utterances</a:t>
            </a:r>
            <a:r>
              <a:rPr lang="it-IT" sz="1900" dirty="0">
                <a:latin typeface="Al Tarikh" pitchFamily="2" charset="-78"/>
                <a:cs typeface="Al Tarikh" pitchFamily="2" charset="-78"/>
              </a:rPr>
              <a:t> from TV </a:t>
            </a:r>
            <a:r>
              <a:rPr lang="it-IT" sz="1900" dirty="0" err="1">
                <a:latin typeface="Al Tarikh" pitchFamily="2" charset="-78"/>
                <a:cs typeface="Al Tarikh" pitchFamily="2" charset="-78"/>
              </a:rPr>
              <a:t>dialogues</a:t>
            </a:r>
            <a:r>
              <a:rPr lang="it-IT" sz="1900" dirty="0">
                <a:latin typeface="Al Tarikh" pitchFamily="2" charset="-78"/>
                <a:cs typeface="Al Tarikh" pitchFamily="2" charset="-78"/>
              </a:rPr>
              <a:t>) </a:t>
            </a:r>
            <a:r>
              <a:rPr lang="en-US" sz="1900" dirty="0">
                <a:latin typeface="Al Tarikh" pitchFamily="2" charset="-78"/>
                <a:cs typeface="Al Tarikh" pitchFamily="2" charset="-78"/>
              </a:rPr>
              <a:t>	 	</a:t>
            </a:r>
            <a:r>
              <a:rPr lang="en-US" sz="1900" dirty="0" err="1">
                <a:latin typeface="Al Tarikh" pitchFamily="2" charset="-78"/>
                <a:cs typeface="Al Tarikh" pitchFamily="2" charset="-78"/>
              </a:rPr>
              <a:t>DistilRoBERTa</a:t>
            </a:r>
            <a:r>
              <a:rPr lang="en-US" sz="1900" dirty="0">
                <a:latin typeface="Al Tarikh" pitchFamily="2" charset="-78"/>
                <a:cs typeface="Al Tarikh" pitchFamily="2" charset="-78"/>
              </a:rPr>
              <a:t> DS</a:t>
            </a:r>
          </a:p>
          <a:p>
            <a:pPr marL="0" indent="0">
              <a:buNone/>
            </a:pPr>
            <a:endParaRPr lang="en-US" sz="2000" b="1" dirty="0">
              <a:latin typeface="Al Tarikh" pitchFamily="2" charset="-78"/>
              <a:cs typeface="Al Tarikh" pitchFamily="2" charset="-78"/>
            </a:endParaRPr>
          </a:p>
          <a:p>
            <a:pPr marL="0" indent="0">
              <a:buNone/>
            </a:pPr>
            <a:endParaRPr lang="en-US" sz="2600" dirty="0"/>
          </a:p>
          <a:p>
            <a:endParaRPr lang="en-US" sz="2000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BFF3351E-5D7E-3C62-8F12-A71351DFDF10}"/>
              </a:ext>
            </a:extLst>
          </p:cNvPr>
          <p:cNvCxnSpPr>
            <a:cxnSpLocks/>
          </p:cNvCxnSpPr>
          <p:nvPr/>
        </p:nvCxnSpPr>
        <p:spPr>
          <a:xfrm>
            <a:off x="1201308" y="4175380"/>
            <a:ext cx="454462" cy="0"/>
          </a:xfrm>
          <a:prstGeom prst="straightConnector1">
            <a:avLst/>
          </a:prstGeom>
          <a:ln w="412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512D7147-8E7F-2EA7-7162-CB454C0E96E7}"/>
              </a:ext>
            </a:extLst>
          </p:cNvPr>
          <p:cNvCxnSpPr>
            <a:cxnSpLocks/>
          </p:cNvCxnSpPr>
          <p:nvPr/>
        </p:nvCxnSpPr>
        <p:spPr>
          <a:xfrm>
            <a:off x="1201308" y="6295649"/>
            <a:ext cx="454462" cy="0"/>
          </a:xfrm>
          <a:prstGeom prst="straightConnector1">
            <a:avLst/>
          </a:prstGeom>
          <a:ln w="412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Immagine 17" descr="Immagine che contiene Viso umano, persona, sorriso, testo&#10;&#10;Descrizione generata automaticamente">
            <a:extLst>
              <a:ext uri="{FF2B5EF4-FFF2-40B4-BE49-F238E27FC236}">
                <a16:creationId xmlns:a16="http://schemas.microsoft.com/office/drawing/2014/main" id="{FEDAB393-0356-1B27-B341-929FEF3A6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576" y="698529"/>
            <a:ext cx="3919200" cy="2730471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A1A87C5D-F4A8-EE9B-0F05-8E15A881F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422" y="4175380"/>
            <a:ext cx="5640354" cy="231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2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6AAD2-9C98-4D27-AD46-E46707BB7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Main results</a:t>
            </a:r>
            <a:endParaRPr lang="it-IT" b="1" dirty="0">
              <a:solidFill>
                <a:schemeClr val="accent2">
                  <a:lumMod val="50000"/>
                </a:schemeClr>
              </a:solidFill>
              <a:latin typeface="Britannic Bold" panose="020B0903060703020204" pitchFamily="34" charset="77"/>
            </a:endParaRPr>
          </a:p>
        </p:txBody>
      </p:sp>
      <p:pic>
        <p:nvPicPr>
          <p:cNvPr id="4098" name="Picture 2" descr="Nescafé And ViacomCBS Ink Sponsorship Deal For 90s Comedy Friends | The Drum">
            <a:extLst>
              <a:ext uri="{FF2B5EF4-FFF2-40B4-BE49-F238E27FC236}">
                <a16:creationId xmlns:a16="http://schemas.microsoft.com/office/drawing/2014/main" id="{D924A40B-7B4E-4429-9C75-941167A676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697" y="1534380"/>
            <a:ext cx="7796605" cy="532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981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F46E74-A8D5-8A98-265C-D992939F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245" y="1384406"/>
            <a:ext cx="11599817" cy="3416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u="sng" dirty="0">
                <a:latin typeface="Al Tarikh" pitchFamily="2" charset="-78"/>
                <a:cs typeface="Al Tarikh" pitchFamily="2" charset="-78"/>
              </a:rPr>
              <a:t>Sentence 1</a:t>
            </a:r>
            <a:r>
              <a:rPr lang="en-US" sz="1900" dirty="0">
                <a:latin typeface="Al Tarikh" pitchFamily="2" charset="-78"/>
                <a:cs typeface="Al Tarikh" pitchFamily="2" charset="-78"/>
              </a:rPr>
              <a:t>: “Sorry I’m late, I was stuck at work. There was this big dinosaur.. thing.. anyway”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endParaRPr lang="it-IT" sz="1900" dirty="0">
              <a:latin typeface="Al Tarikh" pitchFamily="2" charset="-78"/>
              <a:cs typeface="Al Tarikh" pitchFamily="2" charset="-78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endParaRPr lang="en-US" sz="24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C99DD5-A368-4D76-95A5-834BEBCA5D6F}"/>
              </a:ext>
            </a:extLst>
          </p:cNvPr>
          <p:cNvSpPr/>
          <p:nvPr/>
        </p:nvSpPr>
        <p:spPr>
          <a:xfrm>
            <a:off x="9761402" y="2245157"/>
            <a:ext cx="21763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 err="1">
                <a:latin typeface="Al Tarikh" pitchFamily="2" charset="-78"/>
                <a:cs typeface="Al Tarikh" pitchFamily="2" charset="-78"/>
              </a:rPr>
              <a:t>DistilRoBERTa</a:t>
            </a:r>
            <a:r>
              <a:rPr lang="en-US" sz="1900" dirty="0">
                <a:latin typeface="Al Tarikh" pitchFamily="2" charset="-78"/>
                <a:cs typeface="Al Tarikh" pitchFamily="2" charset="-78"/>
              </a:rPr>
              <a:t> more accurate than </a:t>
            </a:r>
            <a:r>
              <a:rPr lang="en-US" sz="1900" dirty="0" err="1">
                <a:latin typeface="Al Tarikh" pitchFamily="2" charset="-78"/>
                <a:cs typeface="Al Tarikh" pitchFamily="2" charset="-78"/>
              </a:rPr>
              <a:t>Distilbert</a:t>
            </a:r>
            <a:endParaRPr lang="en-US" sz="1900" dirty="0">
              <a:latin typeface="Al Tarikh" pitchFamily="2" charset="-78"/>
              <a:cs typeface="Al Tarikh" pitchFamily="2" charset="-7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B079ED-015D-4DD6-B868-02C41681992C}"/>
              </a:ext>
            </a:extLst>
          </p:cNvPr>
          <p:cNvSpPr/>
          <p:nvPr/>
        </p:nvSpPr>
        <p:spPr>
          <a:xfrm>
            <a:off x="9761401" y="4988846"/>
            <a:ext cx="21763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 err="1">
                <a:latin typeface="Al Tarikh" pitchFamily="2" charset="-78"/>
                <a:cs typeface="Al Tarikh" pitchFamily="2" charset="-78"/>
              </a:rPr>
              <a:t>DistiBERT</a:t>
            </a:r>
            <a:r>
              <a:rPr lang="en-US" sz="1900" dirty="0">
                <a:latin typeface="Al Tarikh" pitchFamily="2" charset="-78"/>
                <a:cs typeface="Al Tarikh" pitchFamily="2" charset="-78"/>
              </a:rPr>
              <a:t> more accurate than </a:t>
            </a:r>
            <a:r>
              <a:rPr lang="en-US" sz="1900" dirty="0" err="1">
                <a:latin typeface="Al Tarikh" pitchFamily="2" charset="-78"/>
                <a:cs typeface="Al Tarikh" pitchFamily="2" charset="-78"/>
              </a:rPr>
              <a:t>DistilRoBERTa</a:t>
            </a:r>
            <a:endParaRPr lang="en-US" sz="1900" dirty="0">
              <a:latin typeface="Al Tarikh" pitchFamily="2" charset="-78"/>
              <a:cs typeface="Al Tarikh" pitchFamily="2" charset="-78"/>
            </a:endParaRPr>
          </a:p>
        </p:txBody>
      </p:sp>
      <p:pic>
        <p:nvPicPr>
          <p:cNvPr id="4" name="Immagine 3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F7FD12E6-450F-E4D2-C126-A6E102805A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9" y="1942201"/>
            <a:ext cx="3340439" cy="2232000"/>
          </a:xfrm>
          <a:prstGeom prst="rect">
            <a:avLst/>
          </a:prstGeom>
        </p:spPr>
      </p:pic>
      <p:pic>
        <p:nvPicPr>
          <p:cNvPr id="5" name="Immagine 4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01A023E7-4029-9810-B593-8C26E5A428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73" y="1957308"/>
            <a:ext cx="3125587" cy="2134163"/>
          </a:xfrm>
          <a:prstGeom prst="rect">
            <a:avLst/>
          </a:prstGeom>
        </p:spPr>
      </p:pic>
      <p:pic>
        <p:nvPicPr>
          <p:cNvPr id="6" name="Immagine 5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42D7AF2A-B7CA-F5B4-97DE-073F921D9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40" y="1975511"/>
            <a:ext cx="3164310" cy="2149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0701A-0E66-44EC-B7DC-B19B88D01BE8}"/>
              </a:ext>
            </a:extLst>
          </p:cNvPr>
          <p:cNvSpPr txBox="1"/>
          <p:nvPr/>
        </p:nvSpPr>
        <p:spPr>
          <a:xfrm>
            <a:off x="570039" y="1659484"/>
            <a:ext cx="26117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itannic Bold" panose="020B0903060703020204" pitchFamily="34" charset="77"/>
                <a:ea typeface="+mj-ea"/>
                <a:cs typeface="+mj-cs"/>
              </a:rPr>
              <a:t>True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  <a:ea typeface="+mj-ea"/>
                <a:cs typeface="+mj-cs"/>
              </a:rPr>
              <a:t> </a:t>
            </a:r>
            <a:r>
              <a:rPr lang="en-US" b="1" dirty="0">
                <a:latin typeface="Britannic Bold" panose="020B0903060703020204" pitchFamily="34" charset="77"/>
                <a:ea typeface="+mj-ea"/>
                <a:cs typeface="+mj-cs"/>
              </a:rPr>
              <a:t>Label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7AA679-4FAE-475D-ADF8-9BA299127C42}"/>
              </a:ext>
            </a:extLst>
          </p:cNvPr>
          <p:cNvSpPr txBox="1"/>
          <p:nvPr/>
        </p:nvSpPr>
        <p:spPr>
          <a:xfrm>
            <a:off x="3419732" y="1601563"/>
            <a:ext cx="20964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Britannic Bold" panose="020B0903060703020204" pitchFamily="34" charset="77"/>
                <a:ea typeface="+mj-ea"/>
                <a:cs typeface="+mj-cs"/>
              </a:rPr>
              <a:t>DistilBERT</a:t>
            </a:r>
            <a:endParaRPr lang="it-IT" b="1" dirty="0">
              <a:latin typeface="Britannic Bold" panose="020B0903060703020204" pitchFamily="34" charset="77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F012A4-908C-40CC-AFF9-BB901F1DC921}"/>
              </a:ext>
            </a:extLst>
          </p:cNvPr>
          <p:cNvSpPr txBox="1"/>
          <p:nvPr/>
        </p:nvSpPr>
        <p:spPr>
          <a:xfrm>
            <a:off x="6703024" y="1618498"/>
            <a:ext cx="19617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Britannic Bold" panose="020B0903060703020204" pitchFamily="34" charset="77"/>
                <a:ea typeface="+mj-ea"/>
                <a:cs typeface="+mj-cs"/>
              </a:rPr>
              <a:t>DistilRoBERTa</a:t>
            </a:r>
            <a:endParaRPr lang="it-IT" sz="2800" b="1" dirty="0">
              <a:latin typeface="Britannic Bold" panose="020B0903060703020204" pitchFamily="34" charset="77"/>
              <a:ea typeface="+mj-ea"/>
              <a:cs typeface="+mj-cs"/>
            </a:endParaRP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91D1F286-CCDE-4094-AD67-F2E8EECF2AC0}"/>
              </a:ext>
            </a:extLst>
          </p:cNvPr>
          <p:cNvSpPr txBox="1">
            <a:spLocks/>
          </p:cNvSpPr>
          <p:nvPr/>
        </p:nvSpPr>
        <p:spPr>
          <a:xfrm>
            <a:off x="187514" y="4077178"/>
            <a:ext cx="8078317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u="sng" dirty="0">
                <a:latin typeface="Al Tarikh" pitchFamily="2" charset="-78"/>
                <a:cs typeface="Al Tarikh" pitchFamily="2" charset="-78"/>
              </a:rPr>
              <a:t>Sentence 2 </a:t>
            </a:r>
            <a:r>
              <a:rPr lang="en-US" sz="1900" dirty="0">
                <a:latin typeface="Al Tarikh" pitchFamily="2" charset="-78"/>
                <a:cs typeface="Al Tarikh" pitchFamily="2" charset="-78"/>
              </a:rPr>
              <a:t>”Oh my God! </a:t>
            </a:r>
            <a:r>
              <a:rPr lang="en-US" sz="1900" dirty="0" err="1">
                <a:latin typeface="Al Tarikh" pitchFamily="2" charset="-78"/>
                <a:cs typeface="Al Tarikh" pitchFamily="2" charset="-78"/>
              </a:rPr>
              <a:t>Ohh</a:t>
            </a:r>
            <a:r>
              <a:rPr lang="en-US" sz="1900" dirty="0">
                <a:latin typeface="Al Tarikh" pitchFamily="2" charset="-78"/>
                <a:cs typeface="Al Tarikh" pitchFamily="2" charset="-78"/>
              </a:rPr>
              <a:t>! Look at this one! It’s so beautiful!”</a:t>
            </a:r>
            <a:endParaRPr lang="en-US" sz="24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371F97-C510-4AAF-9067-F381B5608FAC}"/>
              </a:ext>
            </a:extLst>
          </p:cNvPr>
          <p:cNvSpPr txBox="1"/>
          <p:nvPr/>
        </p:nvSpPr>
        <p:spPr>
          <a:xfrm>
            <a:off x="828381" y="4520846"/>
            <a:ext cx="15498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True Label</a:t>
            </a:r>
            <a:endParaRPr lang="it-IT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2CF6B2-7B1F-4437-BC88-8856051D2A02}"/>
              </a:ext>
            </a:extLst>
          </p:cNvPr>
          <p:cNvSpPr txBox="1"/>
          <p:nvPr/>
        </p:nvSpPr>
        <p:spPr>
          <a:xfrm>
            <a:off x="7095221" y="4566542"/>
            <a:ext cx="15498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 b="1" dirty="0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A0CBD747-BABB-8441-7E1A-F40E39D4E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450" y="1646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PRELIMINARY EXPERIMENT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</a:br>
            <a:r>
              <a:rPr lang="en-US" sz="3100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on two sentences: True Label vs. </a:t>
            </a:r>
            <a:r>
              <a:rPr lang="en-US" sz="3100" b="1" dirty="0" err="1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Distilbert</a:t>
            </a:r>
            <a:r>
              <a:rPr lang="en-US" sz="3100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 </a:t>
            </a:r>
            <a:r>
              <a:rPr lang="en-US" sz="3100" b="1" dirty="0" err="1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v.s</a:t>
            </a:r>
            <a:r>
              <a:rPr lang="en-US" sz="3100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. </a:t>
            </a:r>
            <a:r>
              <a:rPr lang="en-US" sz="3100" b="1" dirty="0" err="1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DistilRoBERTa</a:t>
            </a:r>
            <a:endParaRPr lang="en-US" dirty="0"/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60FF796E-5694-869E-0959-1457C4935E35}"/>
              </a:ext>
            </a:extLst>
          </p:cNvPr>
          <p:cNvSpPr txBox="1"/>
          <p:nvPr/>
        </p:nvSpPr>
        <p:spPr>
          <a:xfrm>
            <a:off x="543960" y="4361121"/>
            <a:ext cx="26117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itannic Bold" panose="020B0903060703020204" pitchFamily="34" charset="77"/>
                <a:ea typeface="+mj-ea"/>
                <a:cs typeface="+mj-cs"/>
              </a:rPr>
              <a:t>True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  <a:ea typeface="+mj-ea"/>
                <a:cs typeface="+mj-cs"/>
              </a:rPr>
              <a:t> </a:t>
            </a:r>
            <a:r>
              <a:rPr lang="en-US" b="1" dirty="0">
                <a:latin typeface="Britannic Bold" panose="020B0903060703020204" pitchFamily="34" charset="77"/>
                <a:ea typeface="+mj-ea"/>
                <a:cs typeface="+mj-cs"/>
              </a:rPr>
              <a:t>Label</a:t>
            </a:r>
          </a:p>
        </p:txBody>
      </p:sp>
      <p:pic>
        <p:nvPicPr>
          <p:cNvPr id="22" name="Immagine 21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9F4F3BFB-BF91-99AE-8EBD-B7C9675181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14" y="4662706"/>
            <a:ext cx="3035129" cy="2087485"/>
          </a:xfrm>
          <a:prstGeom prst="rect">
            <a:avLst/>
          </a:prstGeom>
        </p:spPr>
      </p:pic>
      <p:pic>
        <p:nvPicPr>
          <p:cNvPr id="23" name="Immagine 2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C3C164BB-0E40-626B-5998-510C768D0C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1" y="4671941"/>
            <a:ext cx="3099382" cy="2131677"/>
          </a:xfrm>
          <a:prstGeom prst="rect">
            <a:avLst/>
          </a:prstGeom>
        </p:spPr>
      </p:pic>
      <p:sp>
        <p:nvSpPr>
          <p:cNvPr id="24" name="TextBox 14">
            <a:extLst>
              <a:ext uri="{FF2B5EF4-FFF2-40B4-BE49-F238E27FC236}">
                <a16:creationId xmlns:a16="http://schemas.microsoft.com/office/drawing/2014/main" id="{6D584D21-E2CE-6ACD-B066-A77D270D30F7}"/>
              </a:ext>
            </a:extLst>
          </p:cNvPr>
          <p:cNvSpPr txBox="1"/>
          <p:nvPr/>
        </p:nvSpPr>
        <p:spPr>
          <a:xfrm>
            <a:off x="3811475" y="4336210"/>
            <a:ext cx="20964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Britannic Bold" panose="020B0903060703020204" pitchFamily="34" charset="77"/>
                <a:ea typeface="+mj-ea"/>
                <a:cs typeface="+mj-cs"/>
              </a:rPr>
              <a:t>DistilBERT</a:t>
            </a:r>
            <a:endParaRPr lang="it-IT" b="1" dirty="0">
              <a:latin typeface="Britannic Bold" panose="020B0903060703020204" pitchFamily="34" charset="77"/>
              <a:ea typeface="+mj-ea"/>
              <a:cs typeface="+mj-cs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5168E41C-DD9F-76EE-95D9-5C39924D2C91}"/>
              </a:ext>
            </a:extLst>
          </p:cNvPr>
          <p:cNvSpPr txBox="1"/>
          <p:nvPr/>
        </p:nvSpPr>
        <p:spPr>
          <a:xfrm>
            <a:off x="6750653" y="4334561"/>
            <a:ext cx="19617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Britannic Bold" panose="020B0903060703020204" pitchFamily="34" charset="77"/>
                <a:ea typeface="+mj-ea"/>
                <a:cs typeface="+mj-cs"/>
              </a:rPr>
              <a:t>DistilRoBERTa</a:t>
            </a:r>
            <a:endParaRPr lang="it-IT" sz="2800" b="1" dirty="0">
              <a:latin typeface="Britannic Bold" panose="020B0903060703020204" pitchFamily="34" charset="77"/>
              <a:ea typeface="+mj-ea"/>
              <a:cs typeface="+mj-cs"/>
            </a:endParaRPr>
          </a:p>
        </p:txBody>
      </p:sp>
      <p:pic>
        <p:nvPicPr>
          <p:cNvPr id="26" name="Immagine 2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CA338575-EC3B-CC98-7FE1-6EC5C0D3B8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372" y="4637949"/>
            <a:ext cx="3217646" cy="2210330"/>
          </a:xfrm>
          <a:prstGeom prst="rect">
            <a:avLst/>
          </a:prstGeom>
        </p:spPr>
      </p:pic>
      <p:pic>
        <p:nvPicPr>
          <p:cNvPr id="27" name="Immagine 2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01EEB2F0-8556-8594-DC1D-1FFDF6318C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898" y="4643779"/>
            <a:ext cx="3217646" cy="221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7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6A1636-970C-2753-85F2-84AD7BC0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353" y="-22958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1.</a:t>
            </a: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EMOTIONAL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 PROFILES</a:t>
            </a:r>
            <a:endParaRPr lang="en-US" dirty="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9F646E34-B7CF-A23D-5324-98FD236F7758}"/>
              </a:ext>
            </a:extLst>
          </p:cNvPr>
          <p:cNvSpPr txBox="1"/>
          <p:nvPr/>
        </p:nvSpPr>
        <p:spPr>
          <a:xfrm>
            <a:off x="1241200" y="1002178"/>
            <a:ext cx="13764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itannic Bold" panose="020B0903060703020204" pitchFamily="34" charset="77"/>
                <a:ea typeface="+mj-ea"/>
                <a:cs typeface="+mj-cs"/>
              </a:rPr>
              <a:t>True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  <a:ea typeface="+mj-ea"/>
                <a:cs typeface="+mj-cs"/>
              </a:rPr>
              <a:t> </a:t>
            </a:r>
            <a:r>
              <a:rPr lang="en-US" b="1" dirty="0">
                <a:latin typeface="Britannic Bold" panose="020B0903060703020204" pitchFamily="34" charset="77"/>
                <a:ea typeface="+mj-ea"/>
                <a:cs typeface="+mj-cs"/>
              </a:rPr>
              <a:t>Label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C5300D30-95E0-C722-6129-DF8802066B13}"/>
              </a:ext>
            </a:extLst>
          </p:cNvPr>
          <p:cNvSpPr txBox="1"/>
          <p:nvPr/>
        </p:nvSpPr>
        <p:spPr>
          <a:xfrm>
            <a:off x="3348945" y="960847"/>
            <a:ext cx="20964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Britannic Bold" panose="020B0903060703020204" pitchFamily="34" charset="77"/>
                <a:ea typeface="+mj-ea"/>
                <a:cs typeface="+mj-cs"/>
              </a:rPr>
              <a:t>DistilBERT</a:t>
            </a:r>
            <a:endParaRPr lang="it-IT" b="1" dirty="0">
              <a:latin typeface="Britannic Bold" panose="020B0903060703020204" pitchFamily="34" charset="77"/>
              <a:ea typeface="+mj-ea"/>
              <a:cs typeface="+mj-cs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B16FED4D-D954-7D61-A85D-20A74D5001F5}"/>
              </a:ext>
            </a:extLst>
          </p:cNvPr>
          <p:cNvSpPr txBox="1"/>
          <p:nvPr/>
        </p:nvSpPr>
        <p:spPr>
          <a:xfrm>
            <a:off x="5783163" y="986142"/>
            <a:ext cx="19617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Britannic Bold" panose="020B0903060703020204" pitchFamily="34" charset="77"/>
                <a:ea typeface="+mj-ea"/>
                <a:cs typeface="+mj-cs"/>
              </a:rPr>
              <a:t>DistilRoBERTa</a:t>
            </a:r>
            <a:endParaRPr lang="it-IT" sz="2800" b="1" dirty="0">
              <a:latin typeface="Britannic Bold" panose="020B0903060703020204" pitchFamily="34" charset="77"/>
              <a:ea typeface="+mj-ea"/>
              <a:cs typeface="+mj-cs"/>
            </a:endParaRPr>
          </a:p>
        </p:txBody>
      </p:sp>
      <p:pic>
        <p:nvPicPr>
          <p:cNvPr id="9" name="Immagine 8" descr="Immagine che contiene testo, schermata, diagramma, cerchio&#10;&#10;Descrizione generata automaticamente">
            <a:extLst>
              <a:ext uri="{FF2B5EF4-FFF2-40B4-BE49-F238E27FC236}">
                <a16:creationId xmlns:a16="http://schemas.microsoft.com/office/drawing/2014/main" id="{1690BF2F-B38B-44A7-43A9-E22A8BB7C3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45" y="1334134"/>
            <a:ext cx="2213800" cy="2012400"/>
          </a:xfrm>
          <a:prstGeom prst="rect">
            <a:avLst/>
          </a:prstGeom>
        </p:spPr>
      </p:pic>
      <p:pic>
        <p:nvPicPr>
          <p:cNvPr id="10" name="Immagine 9" descr="Immagine che contiene diagramma, schermata, testo, cerchio&#10;&#10;Descrizione generata automaticamente">
            <a:extLst>
              <a:ext uri="{FF2B5EF4-FFF2-40B4-BE49-F238E27FC236}">
                <a16:creationId xmlns:a16="http://schemas.microsoft.com/office/drawing/2014/main" id="{47230867-3119-4BD9-D109-7B34B72EEC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333" y="1317132"/>
            <a:ext cx="2169564" cy="2081755"/>
          </a:xfrm>
          <a:prstGeom prst="rect">
            <a:avLst/>
          </a:prstGeom>
        </p:spPr>
      </p:pic>
      <p:pic>
        <p:nvPicPr>
          <p:cNvPr id="11" name="Immagine 10" descr="Immagine che contiene testo, schermata, diagramma, cerchio&#10;&#10;Descrizione generata automaticamente">
            <a:extLst>
              <a:ext uri="{FF2B5EF4-FFF2-40B4-BE49-F238E27FC236}">
                <a16:creationId xmlns:a16="http://schemas.microsoft.com/office/drawing/2014/main" id="{3A4B0A05-E810-552F-E152-ACAD44ACA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557" y="1373909"/>
            <a:ext cx="2213799" cy="2041677"/>
          </a:xfrm>
          <a:prstGeom prst="rect">
            <a:avLst/>
          </a:prstGeom>
        </p:spPr>
      </p:pic>
      <p:pic>
        <p:nvPicPr>
          <p:cNvPr id="12" name="Picture 4" descr="Who Was The Funniest Character on Friends? Analyzing Comedy in All Friends  Episodes | R-bloggers">
            <a:extLst>
              <a:ext uri="{FF2B5EF4-FFF2-40B4-BE49-F238E27FC236}">
                <a16:creationId xmlns:a16="http://schemas.microsoft.com/office/drawing/2014/main" id="{5DA4DF11-A3E8-C85B-A0AD-55016E217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94" t="15385" r="20587" b="7873"/>
          <a:stretch/>
        </p:blipFill>
        <p:spPr bwMode="auto">
          <a:xfrm>
            <a:off x="25291" y="141511"/>
            <a:ext cx="858731" cy="642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Policromia, design&#10;&#10;Descrizione generata automaticamente">
            <a:extLst>
              <a:ext uri="{FF2B5EF4-FFF2-40B4-BE49-F238E27FC236}">
                <a16:creationId xmlns:a16="http://schemas.microsoft.com/office/drawing/2014/main" id="{59205722-3E30-4D05-2C14-83CEC4F18EE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" r="-1"/>
          <a:stretch/>
        </p:blipFill>
        <p:spPr>
          <a:xfrm>
            <a:off x="974712" y="3573409"/>
            <a:ext cx="3611648" cy="2795605"/>
          </a:xfrm>
          <a:prstGeom prst="rect">
            <a:avLst/>
          </a:prstGeom>
        </p:spPr>
      </p:pic>
      <p:pic>
        <p:nvPicPr>
          <p:cNvPr id="14" name="Immagine 13" descr="Immagine che contiene testo, schermata, Parallelo, design&#10;&#10;Descrizione generata automaticamente">
            <a:extLst>
              <a:ext uri="{FF2B5EF4-FFF2-40B4-BE49-F238E27FC236}">
                <a16:creationId xmlns:a16="http://schemas.microsoft.com/office/drawing/2014/main" id="{18497767-3A52-0059-6F6E-9863BE341B7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" t="5176" r="20670"/>
          <a:stretch/>
        </p:blipFill>
        <p:spPr>
          <a:xfrm>
            <a:off x="8310612" y="3542063"/>
            <a:ext cx="3246358" cy="2868162"/>
          </a:xfrm>
          <a:prstGeom prst="rect">
            <a:avLst/>
          </a:prstGeom>
        </p:spPr>
      </p:pic>
      <p:pic>
        <p:nvPicPr>
          <p:cNvPr id="15" name="Immagine 1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8ABB6A5-C031-E0B8-3D28-A0019BC8664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2206"/>
          <a:stretch/>
        </p:blipFill>
        <p:spPr>
          <a:xfrm>
            <a:off x="7605640" y="3769316"/>
            <a:ext cx="636241" cy="983517"/>
          </a:xfrm>
          <a:prstGeom prst="rect">
            <a:avLst/>
          </a:prstGeom>
        </p:spPr>
      </p:pic>
      <p:pic>
        <p:nvPicPr>
          <p:cNvPr id="16" name="Immagine 15" descr="Immagine che contiene testo, schermata, Parallelo, Policromia&#10;&#10;Descrizione generata automaticamente">
            <a:extLst>
              <a:ext uri="{FF2B5EF4-FFF2-40B4-BE49-F238E27FC236}">
                <a16:creationId xmlns:a16="http://schemas.microsoft.com/office/drawing/2014/main" id="{441809C4-5CB5-1867-35BF-18EFBDF542F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" r="26261"/>
          <a:stretch/>
        </p:blipFill>
        <p:spPr bwMode="auto">
          <a:xfrm>
            <a:off x="4631241" y="3468910"/>
            <a:ext cx="2929518" cy="29678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magine 16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209D61E7-BEFD-12A0-C7A7-056A7AEE02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650" r="7756"/>
          <a:stretch/>
        </p:blipFill>
        <p:spPr>
          <a:xfrm>
            <a:off x="11556970" y="3875277"/>
            <a:ext cx="584837" cy="983517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C9F917E-39F9-AADA-C016-945A783052EC}"/>
              </a:ext>
            </a:extLst>
          </p:cNvPr>
          <p:cNvSpPr txBox="1"/>
          <p:nvPr/>
        </p:nvSpPr>
        <p:spPr>
          <a:xfrm>
            <a:off x="8564137" y="2459504"/>
            <a:ext cx="303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l Tarikh" pitchFamily="2" charset="-78"/>
                <a:cs typeface="Al Tarikh" pitchFamily="2" charset="-78"/>
              </a:rPr>
              <a:t>Predominant emotion </a:t>
            </a:r>
            <a:r>
              <a:rPr lang="en-US" sz="1400" dirty="0">
                <a:latin typeface="Al Tarikh" pitchFamily="2" charset="-78"/>
                <a:cs typeface="Al Tarikh" pitchFamily="2" charset="-78"/>
              </a:rPr>
              <a:t>(in a sentence): the one with the highest percentage</a:t>
            </a:r>
            <a:endParaRPr lang="it-IT" sz="1400" dirty="0">
              <a:latin typeface="Al Tarikh" pitchFamily="2" charset="-78"/>
              <a:cs typeface="Al Tarikh" pitchFamily="2" charset="-78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371BC29-DA56-A127-F4D8-DB3CC6AF1EF3}"/>
              </a:ext>
            </a:extLst>
          </p:cNvPr>
          <p:cNvSpPr txBox="1"/>
          <p:nvPr/>
        </p:nvSpPr>
        <p:spPr>
          <a:xfrm>
            <a:off x="1258764" y="6374511"/>
            <a:ext cx="10340189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b="1" dirty="0" err="1">
                <a:latin typeface="Al Tarikh" pitchFamily="2" charset="-78"/>
                <a:cs typeface="Al Tarikh" pitchFamily="2" charset="-78"/>
              </a:rPr>
              <a:t>Distribuition</a:t>
            </a:r>
            <a:r>
              <a:rPr lang="en-US" sz="1900" b="1" dirty="0">
                <a:latin typeface="Al Tarikh" pitchFamily="2" charset="-78"/>
                <a:cs typeface="Al Tarikh" pitchFamily="2" charset="-78"/>
              </a:rPr>
              <a:t> of emotions vs. Emotional Profile: </a:t>
            </a:r>
            <a:r>
              <a:rPr lang="en-US" sz="1900" dirty="0">
                <a:latin typeface="Al Tarikh" pitchFamily="2" charset="-78"/>
                <a:cs typeface="Al Tarikh" pitchFamily="2" charset="-78"/>
              </a:rPr>
              <a:t>Consistent results within the same dataset</a:t>
            </a:r>
          </a:p>
        </p:txBody>
      </p:sp>
      <p:pic>
        <p:nvPicPr>
          <p:cNvPr id="25" name="Picture 10" descr="Friends' Cast to Appear in NBC Special – The Hollywood Reporter">
            <a:extLst>
              <a:ext uri="{FF2B5EF4-FFF2-40B4-BE49-F238E27FC236}">
                <a16:creationId xmlns:a16="http://schemas.microsoft.com/office/drawing/2014/main" id="{8A50F637-C938-1C75-9A0B-C43C37E99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907" y="918372"/>
            <a:ext cx="2682875" cy="14763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675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3CAA-D620-4073-9504-4FC00211E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90" y="-41651"/>
            <a:ext cx="10515600" cy="1537516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2. Characters’ Emotional Evolution</a:t>
            </a:r>
            <a:br>
              <a:rPr lang="en-US" dirty="0"/>
            </a:br>
            <a:br>
              <a:rPr lang="en-US" dirty="0"/>
            </a:br>
            <a:endParaRPr lang="it-IT" dirty="0"/>
          </a:p>
        </p:txBody>
      </p:sp>
      <p:pic>
        <p:nvPicPr>
          <p:cNvPr id="5" name="Immagine 4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4093A2AD-E275-5063-C369-C81C6EC42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75" y="3992585"/>
            <a:ext cx="6771398" cy="2812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805428-8506-45F9-9D5E-5010C6A4076D}"/>
              </a:ext>
            </a:extLst>
          </p:cNvPr>
          <p:cNvSpPr txBox="1"/>
          <p:nvPr/>
        </p:nvSpPr>
        <p:spPr>
          <a:xfrm>
            <a:off x="3244095" y="771372"/>
            <a:ext cx="6642923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Al Tarikh" pitchFamily="2" charset="-78"/>
                <a:cs typeface="Al Tarikh" pitchFamily="2" charset="-78"/>
              </a:rPr>
              <a:t>Rachel: Emotional evolution along all scenes in all episodes</a:t>
            </a:r>
            <a:endParaRPr lang="it-IT" sz="1900" dirty="0">
              <a:latin typeface="Al Tarikh" pitchFamily="2" charset="-78"/>
              <a:cs typeface="Al Tarikh" pitchFamily="2" charset="-78"/>
            </a:endParaRPr>
          </a:p>
        </p:txBody>
      </p:sp>
      <p:pic>
        <p:nvPicPr>
          <p:cNvPr id="19" name="Segnaposto contenuto 4" descr="Immagine che contiene schermata, testo, linea, Diagramma&#10;&#10;Descrizione generata automaticamente">
            <a:extLst>
              <a:ext uri="{FF2B5EF4-FFF2-40B4-BE49-F238E27FC236}">
                <a16:creationId xmlns:a16="http://schemas.microsoft.com/office/drawing/2014/main" id="{38EC3EA8-33B8-9806-9C40-7E91B7497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537" y="1319509"/>
            <a:ext cx="3784752" cy="2673076"/>
          </a:xfrm>
          <a:prstGeom prst="rect">
            <a:avLst/>
          </a:prstGeom>
        </p:spPr>
      </p:pic>
      <p:pic>
        <p:nvPicPr>
          <p:cNvPr id="20" name="Immagine 19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C378A249-55E5-05C1-F0A2-BD1D33B21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538" y="4031362"/>
            <a:ext cx="3784751" cy="2644765"/>
          </a:xfrm>
          <a:prstGeom prst="rect">
            <a:avLst/>
          </a:prstGeom>
        </p:spPr>
      </p:pic>
      <p:pic>
        <p:nvPicPr>
          <p:cNvPr id="21" name="Picture 4" descr="Is Rachel Green Jewish? - Hey Alma">
            <a:extLst>
              <a:ext uri="{FF2B5EF4-FFF2-40B4-BE49-F238E27FC236}">
                <a16:creationId xmlns:a16="http://schemas.microsoft.com/office/drawing/2014/main" id="{2E881379-1D0A-63D7-2789-C39239387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318"/>
            <a:ext cx="1509009" cy="100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magine 22" descr="Immagine che contiene persona, vestiti, Viso umano, bevanda&#10;&#10;Descrizione generata automaticamente">
            <a:extLst>
              <a:ext uri="{FF2B5EF4-FFF2-40B4-BE49-F238E27FC236}">
                <a16:creationId xmlns:a16="http://schemas.microsoft.com/office/drawing/2014/main" id="{1A777898-5461-D04D-9781-9A14EE74A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2790" y="58180"/>
            <a:ext cx="1319209" cy="1178761"/>
          </a:xfrm>
          <a:prstGeom prst="rect">
            <a:avLst/>
          </a:prstGeom>
        </p:spPr>
      </p:pic>
      <p:pic>
        <p:nvPicPr>
          <p:cNvPr id="27" name="Immagine 26" descr="Immagine che contiene schermata, testo, linea, Diagramma&#10;&#10;Descrizione generata automaticamente">
            <a:extLst>
              <a:ext uri="{FF2B5EF4-FFF2-40B4-BE49-F238E27FC236}">
                <a16:creationId xmlns:a16="http://schemas.microsoft.com/office/drawing/2014/main" id="{AAEBF2E7-3EC7-56DB-6891-36BA2040FD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46" y="1250603"/>
            <a:ext cx="6660092" cy="2769209"/>
          </a:xfrm>
          <a:prstGeom prst="rect">
            <a:avLst/>
          </a:prstGeom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2B4A361E-42C4-5CEA-5DA8-0E8DD724C738}"/>
              </a:ext>
            </a:extLst>
          </p:cNvPr>
          <p:cNvSpPr txBox="1"/>
          <p:nvPr/>
        </p:nvSpPr>
        <p:spPr>
          <a:xfrm>
            <a:off x="620468" y="3725670"/>
            <a:ext cx="13014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Britannic Bold" panose="020B0903060703020204" pitchFamily="34" charset="77"/>
                <a:ea typeface="+mj-ea"/>
                <a:cs typeface="+mj-cs"/>
              </a:rPr>
              <a:t>DistilBERT</a:t>
            </a:r>
            <a:endParaRPr lang="it-IT" b="1" dirty="0">
              <a:latin typeface="Britannic Bold" panose="020B0903060703020204" pitchFamily="34" charset="77"/>
              <a:ea typeface="+mj-ea"/>
              <a:cs typeface="+mj-cs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29CDA4FE-6C6D-52C1-7483-0E5405D2637A}"/>
              </a:ext>
            </a:extLst>
          </p:cNvPr>
          <p:cNvSpPr txBox="1"/>
          <p:nvPr/>
        </p:nvSpPr>
        <p:spPr>
          <a:xfrm>
            <a:off x="749315" y="963732"/>
            <a:ext cx="12878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itannic Bold" panose="020B0903060703020204" pitchFamily="34" charset="77"/>
                <a:ea typeface="+mj-ea"/>
                <a:cs typeface="+mj-cs"/>
              </a:rPr>
              <a:t>True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  <a:ea typeface="+mj-ea"/>
                <a:cs typeface="+mj-cs"/>
              </a:rPr>
              <a:t> </a:t>
            </a:r>
            <a:r>
              <a:rPr lang="en-US" b="1" dirty="0">
                <a:latin typeface="Britannic Bold" panose="020B0903060703020204" pitchFamily="34" charset="77"/>
                <a:ea typeface="+mj-ea"/>
                <a:cs typeface="+mj-cs"/>
              </a:rPr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13109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3CAA-D620-4073-9504-4FC00211E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90" y="-41651"/>
            <a:ext cx="10515600" cy="1537516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</a:rPr>
              <a:t>2. Characters’ Emotional Evolution</a:t>
            </a:r>
            <a:br>
              <a:rPr lang="en-US" dirty="0"/>
            </a:br>
            <a:br>
              <a:rPr lang="en-US" dirty="0"/>
            </a:br>
            <a:endParaRPr lang="it-IT" dirty="0"/>
          </a:p>
        </p:txBody>
      </p:sp>
      <p:pic>
        <p:nvPicPr>
          <p:cNvPr id="4" name="Segnaposto contenuto 3" descr="Immagine che contiene schermata, linea, Diagramma, testo&#10;&#10;Descrizione generata automaticamente">
            <a:extLst>
              <a:ext uri="{FF2B5EF4-FFF2-40B4-BE49-F238E27FC236}">
                <a16:creationId xmlns:a16="http://schemas.microsoft.com/office/drawing/2014/main" id="{3BB916D1-6F2A-9BF4-1283-985A653C3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/>
          <a:stretch/>
        </p:blipFill>
        <p:spPr bwMode="auto">
          <a:xfrm>
            <a:off x="297726" y="1219625"/>
            <a:ext cx="6830860" cy="28481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805428-8506-45F9-9D5E-5010C6A4076D}"/>
              </a:ext>
            </a:extLst>
          </p:cNvPr>
          <p:cNvSpPr txBox="1"/>
          <p:nvPr/>
        </p:nvSpPr>
        <p:spPr>
          <a:xfrm>
            <a:off x="2774538" y="763318"/>
            <a:ext cx="6642923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b="1" dirty="0">
                <a:latin typeface="Al Tarikh" pitchFamily="2" charset="-78"/>
                <a:cs typeface="Al Tarikh" pitchFamily="2" charset="-78"/>
              </a:rPr>
              <a:t>Emotional state consistency </a:t>
            </a:r>
            <a:r>
              <a:rPr lang="en-US" sz="1900" dirty="0">
                <a:latin typeface="Al Tarikh" pitchFamily="2" charset="-78"/>
                <a:cs typeface="Al Tarikh" pitchFamily="2" charset="-78"/>
              </a:rPr>
              <a:t>and stability across all seasons</a:t>
            </a:r>
            <a:endParaRPr lang="it-IT" sz="1900" dirty="0">
              <a:latin typeface="Al Tarikh" pitchFamily="2" charset="-78"/>
              <a:cs typeface="Al Tarikh" pitchFamily="2" charset="-78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20A8872-752D-1A20-913F-772111C2D168}"/>
              </a:ext>
            </a:extLst>
          </p:cNvPr>
          <p:cNvSpPr txBox="1"/>
          <p:nvPr/>
        </p:nvSpPr>
        <p:spPr>
          <a:xfrm>
            <a:off x="516711" y="986584"/>
            <a:ext cx="15090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itannic Bold" panose="020B0903060703020204" pitchFamily="34" charset="77"/>
                <a:ea typeface="+mj-ea"/>
                <a:cs typeface="+mj-cs"/>
              </a:rPr>
              <a:t>True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77"/>
                <a:ea typeface="+mj-ea"/>
                <a:cs typeface="+mj-cs"/>
              </a:rPr>
              <a:t> </a:t>
            </a:r>
            <a:r>
              <a:rPr lang="en-US" b="1" dirty="0">
                <a:latin typeface="Britannic Bold" panose="020B0903060703020204" pitchFamily="34" charset="77"/>
                <a:ea typeface="+mj-ea"/>
                <a:cs typeface="+mj-cs"/>
              </a:rPr>
              <a:t>Label</a:t>
            </a:r>
          </a:p>
        </p:txBody>
      </p:sp>
      <p:pic>
        <p:nvPicPr>
          <p:cNvPr id="19" name="Segnaposto contenuto 4" descr="Immagine che contiene schermata, testo, linea, Diagramma&#10;&#10;Descrizione generata automaticamente">
            <a:extLst>
              <a:ext uri="{FF2B5EF4-FFF2-40B4-BE49-F238E27FC236}">
                <a16:creationId xmlns:a16="http://schemas.microsoft.com/office/drawing/2014/main" id="{38EC3EA8-33B8-9806-9C40-7E91B7497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537" y="1319509"/>
            <a:ext cx="3784752" cy="2673076"/>
          </a:xfrm>
          <a:prstGeom prst="rect">
            <a:avLst/>
          </a:prstGeom>
        </p:spPr>
      </p:pic>
      <p:pic>
        <p:nvPicPr>
          <p:cNvPr id="23" name="Immagine 22" descr="Immagine che contiene persona, vestiti, Viso umano, bevanda&#10;&#10;Descrizione generata automaticamente">
            <a:extLst>
              <a:ext uri="{FF2B5EF4-FFF2-40B4-BE49-F238E27FC236}">
                <a16:creationId xmlns:a16="http://schemas.microsoft.com/office/drawing/2014/main" id="{1A777898-5461-D04D-9781-9A14EE74A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2254" y="28693"/>
            <a:ext cx="1319209" cy="1178761"/>
          </a:xfrm>
          <a:prstGeom prst="rect">
            <a:avLst/>
          </a:prstGeom>
        </p:spPr>
      </p:pic>
      <p:pic>
        <p:nvPicPr>
          <p:cNvPr id="3" name="Immagine 5" descr="Immagine che contiene schermata, testo, Diagramma, linea&#10;&#10;Descrizione generata automaticamente">
            <a:extLst>
              <a:ext uri="{FF2B5EF4-FFF2-40B4-BE49-F238E27FC236}">
                <a16:creationId xmlns:a16="http://schemas.microsoft.com/office/drawing/2014/main" id="{8FF52942-3A92-3B86-2903-CA7226F1F0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9" y="4040683"/>
            <a:ext cx="6771396" cy="2817317"/>
          </a:xfrm>
          <a:prstGeom prst="rect">
            <a:avLst/>
          </a:prstGeom>
        </p:spPr>
      </p:pic>
      <p:pic>
        <p:nvPicPr>
          <p:cNvPr id="7" name="Immagine 9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0C8F8068-EF00-2E34-B973-96F70916A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3999" y="4063799"/>
            <a:ext cx="3784752" cy="2661073"/>
          </a:xfrm>
          <a:prstGeom prst="rect">
            <a:avLst/>
          </a:prstGeom>
        </p:spPr>
      </p:pic>
      <p:pic>
        <p:nvPicPr>
          <p:cNvPr id="10" name="Immagine 9" descr="Immagine che contiene persona, vestiti, Viso umano, spalla&#10;&#10;Descrizione generata automaticamente">
            <a:extLst>
              <a:ext uri="{FF2B5EF4-FFF2-40B4-BE49-F238E27FC236}">
                <a16:creationId xmlns:a16="http://schemas.microsoft.com/office/drawing/2014/main" id="{0CB21752-C9A7-7892-2568-B23C86D74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81" y="36305"/>
            <a:ext cx="1651551" cy="697137"/>
          </a:xfrm>
          <a:prstGeom prst="rect">
            <a:avLst/>
          </a:prstGeom>
        </p:spPr>
      </p:pic>
      <p:pic>
        <p:nvPicPr>
          <p:cNvPr id="12" name="Immagine 11" descr="Immagine che contiene Viso umano, persona, cielo, Capelli scalati&#10;&#10;Descrizione generata automaticamente">
            <a:extLst>
              <a:ext uri="{FF2B5EF4-FFF2-40B4-BE49-F238E27FC236}">
                <a16:creationId xmlns:a16="http://schemas.microsoft.com/office/drawing/2014/main" id="{C019CEA1-B374-B1E1-21D5-4B4F8AC72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1154" y="36305"/>
            <a:ext cx="1346200" cy="1070841"/>
          </a:xfrm>
          <a:prstGeom prst="rect">
            <a:avLst/>
          </a:prstGeom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436A5427-B8AE-C571-A1BC-A4B86EC3571E}"/>
              </a:ext>
            </a:extLst>
          </p:cNvPr>
          <p:cNvSpPr txBox="1"/>
          <p:nvPr/>
        </p:nvSpPr>
        <p:spPr>
          <a:xfrm>
            <a:off x="618039" y="3807642"/>
            <a:ext cx="19617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Britannic Bold" panose="020B0903060703020204" pitchFamily="34" charset="77"/>
                <a:ea typeface="+mj-ea"/>
                <a:cs typeface="+mj-cs"/>
              </a:rPr>
              <a:t>DistilRoBERTa</a:t>
            </a:r>
            <a:endParaRPr lang="it-IT" sz="2800" b="1" dirty="0">
              <a:latin typeface="Britannic Bold" panose="020B0903060703020204" pitchFamily="34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179790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 2013-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4327</TotalTime>
  <Words>672</Words>
  <Application>Microsoft Macintosh PowerPoint</Application>
  <PresentationFormat>Widescreen</PresentationFormat>
  <Paragraphs>110</Paragraphs>
  <Slides>13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Al Tarikh</vt:lpstr>
      <vt:lpstr>Arial</vt:lpstr>
      <vt:lpstr>Britannic Bold</vt:lpstr>
      <vt:lpstr>Calibri</vt:lpstr>
      <vt:lpstr>Calibri Light</vt:lpstr>
      <vt:lpstr>Wingdings</vt:lpstr>
      <vt:lpstr>Tema di Office 2013-2022</vt:lpstr>
      <vt:lpstr>Happy or not? Emotion Analysis of “Friends” based on Language Models </vt:lpstr>
      <vt:lpstr>PROJECT GOALS</vt:lpstr>
      <vt:lpstr>DATASET</vt:lpstr>
      <vt:lpstr>MODELS&amp;DATASET </vt:lpstr>
      <vt:lpstr>Main results</vt:lpstr>
      <vt:lpstr>PRELIMINARY EXPERIMENT on two sentences: True Label vs. Distilbert v.s. DistilRoBERTa</vt:lpstr>
      <vt:lpstr>1.EMOTIONAL PROFILES</vt:lpstr>
      <vt:lpstr> 2. Characters’ Emotional Evolution  </vt:lpstr>
      <vt:lpstr> 2. Characters’ Emotional Evolution  </vt:lpstr>
      <vt:lpstr> </vt:lpstr>
      <vt:lpstr>4. Models Performance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 DETECTION FRIENDS</dc:title>
  <dc:creator>Sara Paolini</dc:creator>
  <cp:lastModifiedBy>Sara Paolini</cp:lastModifiedBy>
  <cp:revision>65</cp:revision>
  <cp:lastPrinted>2023-10-24T09:21:19Z</cp:lastPrinted>
  <dcterms:created xsi:type="dcterms:W3CDTF">2023-10-16T17:38:24Z</dcterms:created>
  <dcterms:modified xsi:type="dcterms:W3CDTF">2023-10-26T10:51:16Z</dcterms:modified>
</cp:coreProperties>
</file>